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0"/>
  </p:notesMasterIdLst>
  <p:handoutMasterIdLst>
    <p:handoutMasterId r:id="rId51"/>
  </p:handoutMasterIdLst>
  <p:sldIdLst>
    <p:sldId id="256" r:id="rId2"/>
    <p:sldId id="548" r:id="rId3"/>
    <p:sldId id="547" r:id="rId4"/>
    <p:sldId id="257" r:id="rId5"/>
    <p:sldId id="542" r:id="rId6"/>
    <p:sldId id="545" r:id="rId7"/>
    <p:sldId id="546" r:id="rId8"/>
    <p:sldId id="573" r:id="rId9"/>
    <p:sldId id="574" r:id="rId10"/>
    <p:sldId id="544" r:id="rId11"/>
    <p:sldId id="476" r:id="rId12"/>
    <p:sldId id="466" r:id="rId13"/>
    <p:sldId id="465" r:id="rId14"/>
    <p:sldId id="467" r:id="rId15"/>
    <p:sldId id="468" r:id="rId16"/>
    <p:sldId id="469" r:id="rId17"/>
    <p:sldId id="568" r:id="rId18"/>
    <p:sldId id="561" r:id="rId19"/>
    <p:sldId id="549" r:id="rId20"/>
    <p:sldId id="311" r:id="rId21"/>
    <p:sldId id="470" r:id="rId22"/>
    <p:sldId id="471" r:id="rId23"/>
    <p:sldId id="472" r:id="rId24"/>
    <p:sldId id="533" r:id="rId25"/>
    <p:sldId id="534" r:id="rId26"/>
    <p:sldId id="554" r:id="rId27"/>
    <p:sldId id="487" r:id="rId28"/>
    <p:sldId id="550" r:id="rId29"/>
    <p:sldId id="312" r:id="rId30"/>
    <p:sldId id="532" r:id="rId31"/>
    <p:sldId id="535" r:id="rId32"/>
    <p:sldId id="537" r:id="rId33"/>
    <p:sldId id="536" r:id="rId34"/>
    <p:sldId id="555" r:id="rId35"/>
    <p:sldId id="570" r:id="rId36"/>
    <p:sldId id="551" r:id="rId37"/>
    <p:sldId id="313" r:id="rId38"/>
    <p:sldId id="531" r:id="rId39"/>
    <p:sldId id="538" r:id="rId40"/>
    <p:sldId id="539" r:id="rId41"/>
    <p:sldId id="540" r:id="rId42"/>
    <p:sldId id="541" r:id="rId43"/>
    <p:sldId id="556" r:id="rId44"/>
    <p:sldId id="571" r:id="rId45"/>
    <p:sldId id="572" r:id="rId46"/>
    <p:sldId id="464" r:id="rId47"/>
    <p:sldId id="552" r:id="rId48"/>
    <p:sldId id="352" r:id="rId4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g Romaniello" initials="MR" lastIdx="3"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5AD"/>
    <a:srgbClr val="CF4520"/>
    <a:srgbClr val="D6D8DA"/>
    <a:srgbClr val="E6E6E6"/>
    <a:srgbClr val="D4D6D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040" autoAdjust="0"/>
    <p:restoredTop sz="94660"/>
  </p:normalViewPr>
  <p:slideViewPr>
    <p:cSldViewPr snapToGrid="0" snapToObjects="1">
      <p:cViewPr varScale="1">
        <p:scale>
          <a:sx n="74" d="100"/>
          <a:sy n="74" d="100"/>
        </p:scale>
        <p:origin x="840" y="60"/>
      </p:cViewPr>
      <p:guideLst>
        <p:guide orient="horz" pos="2160"/>
        <p:guide pos="2880"/>
      </p:guideLst>
    </p:cSldViewPr>
  </p:slideViewPr>
  <p:notesTextViewPr>
    <p:cViewPr>
      <p:scale>
        <a:sx n="3" d="2"/>
        <a:sy n="3" d="2"/>
      </p:scale>
      <p:origin x="0" y="0"/>
    </p:cViewPr>
  </p:notesTextViewPr>
  <p:sorterViewPr>
    <p:cViewPr>
      <p:scale>
        <a:sx n="110" d="100"/>
        <a:sy n="110" d="100"/>
      </p:scale>
      <p:origin x="0" y="-1934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7515D14-E893-4062-9F25-6AE2D272649F}" type="datetimeFigureOut">
              <a:rPr lang="en-US" smtClean="0"/>
              <a:t>9/5/2018</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7955D55-FB9C-449A-98CB-40ECA0FA2354}" type="slidenum">
              <a:rPr lang="en-US" smtClean="0"/>
              <a:t>‹#›</a:t>
            </a:fld>
            <a:endParaRPr lang="en-US" dirty="0"/>
          </a:p>
        </p:txBody>
      </p:sp>
    </p:spTree>
    <p:extLst>
      <p:ext uri="{BB962C8B-B14F-4D97-AF65-F5344CB8AC3E}">
        <p14:creationId xmlns:p14="http://schemas.microsoft.com/office/powerpoint/2010/main" val="1785906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AAB3E2-9CA0-4BFA-AB63-46E60ECCDB99}" type="datetimeFigureOut">
              <a:rPr lang="en-US" smtClean="0"/>
              <a:t>9/5/2018</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D13E6B-93F1-4D8D-86F3-3418EBC7A6F0}" type="slidenum">
              <a:rPr lang="en-US" smtClean="0"/>
              <a:t>‹#›</a:t>
            </a:fld>
            <a:endParaRPr lang="en-US" dirty="0"/>
          </a:p>
        </p:txBody>
      </p:sp>
    </p:spTree>
    <p:extLst>
      <p:ext uri="{BB962C8B-B14F-4D97-AF65-F5344CB8AC3E}">
        <p14:creationId xmlns:p14="http://schemas.microsoft.com/office/powerpoint/2010/main" val="21941271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D13E6B-93F1-4D8D-86F3-3418EBC7A6F0}" type="slidenum">
              <a:rPr lang="en-US" smtClean="0"/>
              <a:t>12</a:t>
            </a:fld>
            <a:endParaRPr lang="en-US" dirty="0"/>
          </a:p>
        </p:txBody>
      </p:sp>
    </p:spTree>
    <p:extLst>
      <p:ext uri="{BB962C8B-B14F-4D97-AF65-F5344CB8AC3E}">
        <p14:creationId xmlns:p14="http://schemas.microsoft.com/office/powerpoint/2010/main" val="3258644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D13E6B-93F1-4D8D-86F3-3418EBC7A6F0}" type="slidenum">
              <a:rPr lang="en-US" smtClean="0"/>
              <a:t>13</a:t>
            </a:fld>
            <a:endParaRPr lang="en-US" dirty="0"/>
          </a:p>
        </p:txBody>
      </p:sp>
    </p:spTree>
    <p:extLst>
      <p:ext uri="{BB962C8B-B14F-4D97-AF65-F5344CB8AC3E}">
        <p14:creationId xmlns:p14="http://schemas.microsoft.com/office/powerpoint/2010/main" val="2514282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4F250B-6954-9040-816F-2AF31F2622B6}" type="datetimeFigureOut">
              <a:rPr lang="en-US" smtClean="0"/>
              <a:t>9/5/2018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6FE4A2-CE6C-1149-A189-ADAC97277380}" type="slidenum">
              <a:rPr lang="en-US" smtClean="0"/>
              <a:t>‹#›</a:t>
            </a:fld>
            <a:endParaRPr lang="en-US" dirty="0"/>
          </a:p>
        </p:txBody>
      </p:sp>
    </p:spTree>
    <p:extLst>
      <p:ext uri="{BB962C8B-B14F-4D97-AF65-F5344CB8AC3E}">
        <p14:creationId xmlns:p14="http://schemas.microsoft.com/office/powerpoint/2010/main" val="2647197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4F250B-6954-9040-816F-2AF31F2622B6}" type="datetimeFigureOut">
              <a:rPr lang="en-US" smtClean="0"/>
              <a:t>9/5/2018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6FE4A2-CE6C-1149-A189-ADAC97277380}" type="slidenum">
              <a:rPr lang="en-US" smtClean="0"/>
              <a:t>‹#›</a:t>
            </a:fld>
            <a:endParaRPr lang="en-US" dirty="0"/>
          </a:p>
        </p:txBody>
      </p:sp>
    </p:spTree>
    <p:extLst>
      <p:ext uri="{BB962C8B-B14F-4D97-AF65-F5344CB8AC3E}">
        <p14:creationId xmlns:p14="http://schemas.microsoft.com/office/powerpoint/2010/main" val="1053396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4F250B-6954-9040-816F-2AF31F2622B6}" type="datetimeFigureOut">
              <a:rPr lang="en-US" smtClean="0"/>
              <a:t>9/5/2018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6FE4A2-CE6C-1149-A189-ADAC97277380}" type="slidenum">
              <a:rPr lang="en-US" smtClean="0"/>
              <a:t>‹#›</a:t>
            </a:fld>
            <a:endParaRPr lang="en-US" dirty="0"/>
          </a:p>
        </p:txBody>
      </p:sp>
    </p:spTree>
    <p:extLst>
      <p:ext uri="{BB962C8B-B14F-4D97-AF65-F5344CB8AC3E}">
        <p14:creationId xmlns:p14="http://schemas.microsoft.com/office/powerpoint/2010/main" val="3176266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4F250B-6954-9040-816F-2AF31F2622B6}" type="datetimeFigureOut">
              <a:rPr lang="en-US" smtClean="0"/>
              <a:t>9/5/2018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6FE4A2-CE6C-1149-A189-ADAC97277380}" type="slidenum">
              <a:rPr lang="en-US" smtClean="0"/>
              <a:t>‹#›</a:t>
            </a:fld>
            <a:endParaRPr lang="en-US" dirty="0"/>
          </a:p>
        </p:txBody>
      </p:sp>
    </p:spTree>
    <p:extLst>
      <p:ext uri="{BB962C8B-B14F-4D97-AF65-F5344CB8AC3E}">
        <p14:creationId xmlns:p14="http://schemas.microsoft.com/office/powerpoint/2010/main" val="1916760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4F250B-6954-9040-816F-2AF31F2622B6}" type="datetimeFigureOut">
              <a:rPr lang="en-US" smtClean="0"/>
              <a:t>9/5/2018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6FE4A2-CE6C-1149-A189-ADAC97277380}" type="slidenum">
              <a:rPr lang="en-US" smtClean="0"/>
              <a:t>‹#›</a:t>
            </a:fld>
            <a:endParaRPr lang="en-US" dirty="0"/>
          </a:p>
        </p:txBody>
      </p:sp>
    </p:spTree>
    <p:extLst>
      <p:ext uri="{BB962C8B-B14F-4D97-AF65-F5344CB8AC3E}">
        <p14:creationId xmlns:p14="http://schemas.microsoft.com/office/powerpoint/2010/main" val="2022933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4F250B-6954-9040-816F-2AF31F2622B6}" type="datetimeFigureOut">
              <a:rPr lang="en-US" smtClean="0"/>
              <a:t>9/5/2018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86FE4A2-CE6C-1149-A189-ADAC97277380}" type="slidenum">
              <a:rPr lang="en-US" smtClean="0"/>
              <a:t>‹#›</a:t>
            </a:fld>
            <a:endParaRPr lang="en-US" dirty="0"/>
          </a:p>
        </p:txBody>
      </p:sp>
    </p:spTree>
    <p:extLst>
      <p:ext uri="{BB962C8B-B14F-4D97-AF65-F5344CB8AC3E}">
        <p14:creationId xmlns:p14="http://schemas.microsoft.com/office/powerpoint/2010/main" val="3349162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C4F250B-6954-9040-816F-2AF31F2622B6}" type="datetimeFigureOut">
              <a:rPr lang="en-US" smtClean="0"/>
              <a:t>9/5/2018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86FE4A2-CE6C-1149-A189-ADAC97277380}" type="slidenum">
              <a:rPr lang="en-US" smtClean="0"/>
              <a:t>‹#›</a:t>
            </a:fld>
            <a:endParaRPr lang="en-US" dirty="0"/>
          </a:p>
        </p:txBody>
      </p:sp>
    </p:spTree>
    <p:extLst>
      <p:ext uri="{BB962C8B-B14F-4D97-AF65-F5344CB8AC3E}">
        <p14:creationId xmlns:p14="http://schemas.microsoft.com/office/powerpoint/2010/main" val="4293710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4F250B-6954-9040-816F-2AF31F2622B6}" type="datetimeFigureOut">
              <a:rPr lang="en-US" smtClean="0"/>
              <a:t>9/5/2018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86FE4A2-CE6C-1149-A189-ADAC97277380}" type="slidenum">
              <a:rPr lang="en-US" smtClean="0"/>
              <a:t>‹#›</a:t>
            </a:fld>
            <a:endParaRPr lang="en-US" dirty="0"/>
          </a:p>
        </p:txBody>
      </p:sp>
    </p:spTree>
    <p:extLst>
      <p:ext uri="{BB962C8B-B14F-4D97-AF65-F5344CB8AC3E}">
        <p14:creationId xmlns:p14="http://schemas.microsoft.com/office/powerpoint/2010/main" val="2970094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4F250B-6954-9040-816F-2AF31F2622B6}" type="datetimeFigureOut">
              <a:rPr lang="en-US" smtClean="0"/>
              <a:t>9/5/2018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86FE4A2-CE6C-1149-A189-ADAC97277380}" type="slidenum">
              <a:rPr lang="en-US" smtClean="0"/>
              <a:t>‹#›</a:t>
            </a:fld>
            <a:endParaRPr lang="en-US" dirty="0"/>
          </a:p>
        </p:txBody>
      </p:sp>
    </p:spTree>
    <p:extLst>
      <p:ext uri="{BB962C8B-B14F-4D97-AF65-F5344CB8AC3E}">
        <p14:creationId xmlns:p14="http://schemas.microsoft.com/office/powerpoint/2010/main" val="2645589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4F250B-6954-9040-816F-2AF31F2622B6}" type="datetimeFigureOut">
              <a:rPr lang="en-US" smtClean="0"/>
              <a:t>9/5/2018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86FE4A2-CE6C-1149-A189-ADAC97277380}" type="slidenum">
              <a:rPr lang="en-US" smtClean="0"/>
              <a:t>‹#›</a:t>
            </a:fld>
            <a:endParaRPr lang="en-US" dirty="0"/>
          </a:p>
        </p:txBody>
      </p:sp>
    </p:spTree>
    <p:extLst>
      <p:ext uri="{BB962C8B-B14F-4D97-AF65-F5344CB8AC3E}">
        <p14:creationId xmlns:p14="http://schemas.microsoft.com/office/powerpoint/2010/main" val="2119823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4F250B-6954-9040-816F-2AF31F2622B6}" type="datetimeFigureOut">
              <a:rPr lang="en-US" smtClean="0"/>
              <a:t>9/5/2018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86FE4A2-CE6C-1149-A189-ADAC97277380}" type="slidenum">
              <a:rPr lang="en-US" smtClean="0"/>
              <a:t>‹#›</a:t>
            </a:fld>
            <a:endParaRPr lang="en-US" dirty="0"/>
          </a:p>
        </p:txBody>
      </p:sp>
    </p:spTree>
    <p:extLst>
      <p:ext uri="{BB962C8B-B14F-4D97-AF65-F5344CB8AC3E}">
        <p14:creationId xmlns:p14="http://schemas.microsoft.com/office/powerpoint/2010/main" val="4235275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4D6D9">
            <a:alpha val="91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4F250B-6954-9040-816F-2AF31F2622B6}" type="datetimeFigureOut">
              <a:rPr lang="en-US" smtClean="0"/>
              <a:t>9/5/2018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6FE4A2-CE6C-1149-A189-ADAC97277380}" type="slidenum">
              <a:rPr lang="en-US" smtClean="0"/>
              <a:t>‹#›</a:t>
            </a:fld>
            <a:endParaRPr lang="en-US" dirty="0"/>
          </a:p>
        </p:txBody>
      </p:sp>
    </p:spTree>
    <p:extLst>
      <p:ext uri="{BB962C8B-B14F-4D97-AF65-F5344CB8AC3E}">
        <p14:creationId xmlns:p14="http://schemas.microsoft.com/office/powerpoint/2010/main" val="27037786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ansr.me/SCETV"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3516838" cy="6858001"/>
          </a:xfrm>
          <a:prstGeom prst="rect">
            <a:avLst/>
          </a:prstGeom>
        </p:spPr>
      </p:pic>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7412" y="1207633"/>
            <a:ext cx="7102961" cy="4985349"/>
          </a:xfrm>
          <a:prstGeom prst="rect">
            <a:avLst/>
          </a:prstGeom>
        </p:spPr>
      </p:pic>
      <p:sp>
        <p:nvSpPr>
          <p:cNvPr id="6" name="TextBox 5"/>
          <p:cNvSpPr txBox="1"/>
          <p:nvPr/>
        </p:nvSpPr>
        <p:spPr>
          <a:xfrm>
            <a:off x="204261" y="760934"/>
            <a:ext cx="3092854" cy="4493454"/>
          </a:xfrm>
          <a:prstGeom prst="rect">
            <a:avLst/>
          </a:prstGeom>
          <a:noFill/>
        </p:spPr>
        <p:txBody>
          <a:bodyPr wrap="square" rtlCol="0">
            <a:noAutofit/>
          </a:bodyPr>
          <a:lstStyle/>
          <a:p>
            <a:r>
              <a:rPr lang="en-US" sz="2000" dirty="0" smtClean="0">
                <a:latin typeface="Scandia Medium"/>
                <a:cs typeface="Scandia Medium"/>
              </a:rPr>
              <a:t>SC </a:t>
            </a:r>
            <a:r>
              <a:rPr lang="en-US" sz="2000" dirty="0">
                <a:latin typeface="Scandia Medium"/>
                <a:cs typeface="Scandia Medium"/>
              </a:rPr>
              <a:t/>
            </a:r>
            <a:br>
              <a:rPr lang="en-US" sz="2000" dirty="0">
                <a:latin typeface="Scandia Medium"/>
                <a:cs typeface="Scandia Medium"/>
              </a:rPr>
            </a:br>
            <a:r>
              <a:rPr lang="en-US" sz="2000" dirty="0">
                <a:latin typeface="Scandia Medium"/>
                <a:cs typeface="Scandia Medium"/>
              </a:rPr>
              <a:t>Educational Television</a:t>
            </a:r>
            <a:br>
              <a:rPr lang="en-US" sz="2000" dirty="0">
                <a:latin typeface="Scandia Medium"/>
                <a:cs typeface="Scandia Medium"/>
              </a:rPr>
            </a:br>
            <a:r>
              <a:rPr lang="en-US" sz="2000" dirty="0">
                <a:latin typeface="Scandia Medium"/>
                <a:cs typeface="Scandia Medium"/>
              </a:rPr>
              <a:t>Commission </a:t>
            </a:r>
            <a:r>
              <a:rPr lang="en-US" dirty="0">
                <a:latin typeface="Scandia Medium"/>
                <a:cs typeface="Scandia Medium"/>
              </a:rPr>
              <a:t/>
            </a:r>
            <a:br>
              <a:rPr lang="en-US" dirty="0">
                <a:latin typeface="Scandia Medium"/>
                <a:cs typeface="Scandia Medium"/>
              </a:rPr>
            </a:br>
            <a:r>
              <a:rPr lang="en-US" dirty="0">
                <a:latin typeface="Scandia Medium"/>
                <a:cs typeface="Scandia Regular"/>
              </a:rPr>
              <a:t>Legislative Oversight Hearing</a:t>
            </a:r>
            <a:br>
              <a:rPr lang="en-US" dirty="0">
                <a:latin typeface="Scandia Medium"/>
                <a:cs typeface="Scandia Regular"/>
              </a:rPr>
            </a:br>
            <a:endParaRPr lang="en-US" dirty="0" smtClean="0">
              <a:latin typeface="Scandia Medium"/>
              <a:cs typeface="Scandia Regular"/>
            </a:endParaRPr>
          </a:p>
          <a:p>
            <a:r>
              <a:rPr lang="en-US" dirty="0">
                <a:latin typeface="Scandia Medium"/>
                <a:cs typeface="Scandia Regular"/>
              </a:rPr>
              <a:t/>
            </a:r>
            <a:br>
              <a:rPr lang="en-US" dirty="0">
                <a:latin typeface="Scandia Medium"/>
                <a:cs typeface="Scandia Regular"/>
              </a:rPr>
            </a:br>
            <a:endParaRPr lang="en-US" dirty="0" smtClean="0">
              <a:latin typeface="Scandia Medium"/>
              <a:cs typeface="Scandia Regular"/>
            </a:endParaRPr>
          </a:p>
          <a:p>
            <a:r>
              <a:rPr lang="en-US" dirty="0">
                <a:latin typeface="Scandia Medium"/>
                <a:cs typeface="Scandia Medium"/>
              </a:rPr>
              <a:t>Anthony Padgett</a:t>
            </a:r>
          </a:p>
          <a:p>
            <a:r>
              <a:rPr lang="en-US" sz="1400" dirty="0" smtClean="0">
                <a:latin typeface="Scandia Medium"/>
                <a:cs typeface="Scandia Regular"/>
              </a:rPr>
              <a:t>    President </a:t>
            </a:r>
            <a:r>
              <a:rPr lang="en-US" sz="1400" dirty="0">
                <a:latin typeface="Scandia Medium"/>
                <a:cs typeface="Scandia Regular"/>
              </a:rPr>
              <a:t>and </a:t>
            </a:r>
            <a:r>
              <a:rPr lang="en-US" sz="1400" dirty="0" smtClean="0">
                <a:latin typeface="Scandia Medium"/>
                <a:cs typeface="Scandia Regular"/>
              </a:rPr>
              <a:t>CEO</a:t>
            </a:r>
          </a:p>
          <a:p>
            <a:r>
              <a:rPr lang="en-US" dirty="0" smtClean="0">
                <a:latin typeface="Scandia Medium"/>
                <a:cs typeface="Scandia Regular"/>
              </a:rPr>
              <a:t>Mark Jahnke</a:t>
            </a:r>
          </a:p>
          <a:p>
            <a:r>
              <a:rPr lang="en-US" sz="1400" dirty="0" smtClean="0">
                <a:latin typeface="Scandia Medium"/>
                <a:cs typeface="Scandia Regular"/>
              </a:rPr>
              <a:t>    VP of Technology and CIO</a:t>
            </a:r>
          </a:p>
          <a:p>
            <a:r>
              <a:rPr lang="en-US" dirty="0">
                <a:latin typeface="Scandia Medium"/>
                <a:cs typeface="Scandia Regular"/>
              </a:rPr>
              <a:t>Tracey Hunt</a:t>
            </a:r>
          </a:p>
          <a:p>
            <a:r>
              <a:rPr lang="en-US" sz="1400" dirty="0">
                <a:latin typeface="Scandia Medium"/>
                <a:cs typeface="Scandia Regular"/>
              </a:rPr>
              <a:t>    VP of Administration and CFO</a:t>
            </a:r>
          </a:p>
          <a:p>
            <a:r>
              <a:rPr lang="en-US" dirty="0" smtClean="0">
                <a:latin typeface="Scandia Medium"/>
                <a:cs typeface="Scandia Regular"/>
              </a:rPr>
              <a:t>Bobbi Kennedy</a:t>
            </a:r>
          </a:p>
          <a:p>
            <a:r>
              <a:rPr lang="en-US" sz="1400" dirty="0" smtClean="0">
                <a:latin typeface="Scandia Medium"/>
                <a:cs typeface="Scandia Regular"/>
              </a:rPr>
              <a:t>    Director of Special Projects</a:t>
            </a:r>
          </a:p>
          <a:p>
            <a:endParaRPr lang="en-US" dirty="0">
              <a:latin typeface="Scandia Medium"/>
              <a:cs typeface="Scandia Medium"/>
            </a:endParaRPr>
          </a:p>
        </p:txBody>
      </p:sp>
      <p:sp>
        <p:nvSpPr>
          <p:cNvPr id="7" name="Title 1"/>
          <p:cNvSpPr txBox="1">
            <a:spLocks/>
          </p:cNvSpPr>
          <p:nvPr/>
        </p:nvSpPr>
        <p:spPr>
          <a:xfrm>
            <a:off x="-8880" y="5576640"/>
            <a:ext cx="3525719" cy="733836"/>
          </a:xfrm>
          <a:prstGeom prst="rect">
            <a:avLst/>
          </a:prstGeom>
        </p:spPr>
        <p:txBody>
          <a:bodyPr vert="horz" lIns="91440" tIns="45720" rIns="91440" bIns="45720" rtlCol="0" anchor="ctr">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dirty="0" smtClean="0">
                <a:latin typeface="Scandia Medium"/>
              </a:rPr>
              <a:t>September 6, 2018</a:t>
            </a:r>
            <a:endParaRPr lang="en-US" sz="3200" dirty="0">
              <a:latin typeface="Scandia Medium"/>
              <a:cs typeface="Scandia Medium"/>
            </a:endParaRPr>
          </a:p>
        </p:txBody>
      </p:sp>
    </p:spTree>
    <p:extLst>
      <p:ext uri="{BB962C8B-B14F-4D97-AF65-F5344CB8AC3E}">
        <p14:creationId xmlns:p14="http://schemas.microsoft.com/office/powerpoint/2010/main" val="24845483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3516838" cy="6858001"/>
          </a:xfrm>
          <a:prstGeom prst="rect">
            <a:avLst/>
          </a:prstGeom>
        </p:spPr>
      </p:pic>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7412" y="1207633"/>
            <a:ext cx="7102961" cy="4985349"/>
          </a:xfrm>
          <a:prstGeom prst="rect">
            <a:avLst/>
          </a:prstGeom>
        </p:spPr>
      </p:pic>
      <p:sp>
        <p:nvSpPr>
          <p:cNvPr id="6" name="TextBox 5"/>
          <p:cNvSpPr txBox="1"/>
          <p:nvPr/>
        </p:nvSpPr>
        <p:spPr>
          <a:xfrm>
            <a:off x="204261" y="831273"/>
            <a:ext cx="2744199" cy="1080654"/>
          </a:xfrm>
          <a:prstGeom prst="rect">
            <a:avLst/>
          </a:prstGeom>
          <a:noFill/>
        </p:spPr>
        <p:txBody>
          <a:bodyPr wrap="square" rtlCol="0">
            <a:noAutofit/>
          </a:bodyPr>
          <a:lstStyle/>
          <a:p>
            <a:r>
              <a:rPr lang="en-US" dirty="0" smtClean="0">
                <a:latin typeface="Scandia Medium"/>
                <a:cs typeface="Scandia Medium"/>
              </a:rPr>
              <a:t>SC </a:t>
            </a:r>
            <a:br>
              <a:rPr lang="en-US" dirty="0" smtClean="0">
                <a:latin typeface="Scandia Medium"/>
                <a:cs typeface="Scandia Medium"/>
              </a:rPr>
            </a:br>
            <a:r>
              <a:rPr lang="en-US" dirty="0" smtClean="0">
                <a:latin typeface="Scandia Medium"/>
                <a:cs typeface="Scandia Medium"/>
              </a:rPr>
              <a:t>Educational Television</a:t>
            </a:r>
            <a:br>
              <a:rPr lang="en-US" dirty="0" smtClean="0">
                <a:latin typeface="Scandia Medium"/>
                <a:cs typeface="Scandia Medium"/>
              </a:rPr>
            </a:br>
            <a:r>
              <a:rPr lang="en-US" dirty="0" smtClean="0">
                <a:latin typeface="Scandia Medium"/>
                <a:cs typeface="Scandia Medium"/>
              </a:rPr>
              <a:t>Commission </a:t>
            </a:r>
            <a:br>
              <a:rPr lang="en-US" dirty="0" smtClean="0">
                <a:latin typeface="Scandia Medium"/>
                <a:cs typeface="Scandia Medium"/>
              </a:rPr>
            </a:br>
            <a:endParaRPr lang="en-US" dirty="0">
              <a:latin typeface="Scandia Medium"/>
              <a:cs typeface="Scandia Medium"/>
            </a:endParaRPr>
          </a:p>
        </p:txBody>
      </p:sp>
      <p:sp>
        <p:nvSpPr>
          <p:cNvPr id="2" name="TextBox 1"/>
          <p:cNvSpPr txBox="1"/>
          <p:nvPr/>
        </p:nvSpPr>
        <p:spPr>
          <a:xfrm>
            <a:off x="1" y="5547946"/>
            <a:ext cx="3516838" cy="769441"/>
          </a:xfrm>
          <a:prstGeom prst="rect">
            <a:avLst/>
          </a:prstGeom>
          <a:noFill/>
        </p:spPr>
        <p:txBody>
          <a:bodyPr wrap="square" rtlCol="0">
            <a:spAutoFit/>
          </a:bodyPr>
          <a:lstStyle/>
          <a:p>
            <a:pPr algn="ctr"/>
            <a:r>
              <a:rPr lang="en-US" sz="2200" dirty="0" smtClean="0">
                <a:latin typeface="Scandia Medium"/>
              </a:rPr>
              <a:t>Goal One | Objectives </a:t>
            </a:r>
          </a:p>
          <a:p>
            <a:pPr algn="ctr"/>
            <a:r>
              <a:rPr lang="en-US" sz="2200" dirty="0" smtClean="0">
                <a:latin typeface="Scandia Medium"/>
              </a:rPr>
              <a:t>and Strategies</a:t>
            </a:r>
            <a:endParaRPr lang="en-US" sz="2200" dirty="0">
              <a:latin typeface="Scandia Medium"/>
            </a:endParaRPr>
          </a:p>
        </p:txBody>
      </p:sp>
    </p:spTree>
    <p:extLst>
      <p:ext uri="{BB962C8B-B14F-4D97-AF65-F5344CB8AC3E}">
        <p14:creationId xmlns:p14="http://schemas.microsoft.com/office/powerpoint/2010/main" val="20980126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3" name="Content Placeholder 2"/>
          <p:cNvSpPr>
            <a:spLocks noGrp="1"/>
          </p:cNvSpPr>
          <p:nvPr>
            <p:ph idx="1"/>
          </p:nvPr>
        </p:nvSpPr>
        <p:spPr>
          <a:xfrm>
            <a:off x="3703336" y="458177"/>
            <a:ext cx="4983463" cy="5936776"/>
          </a:xfrm>
        </p:spPr>
        <p:txBody>
          <a:bodyPr>
            <a:noAutofit/>
          </a:bodyPr>
          <a:lstStyle/>
          <a:p>
            <a:pPr marL="457200" lvl="1" indent="0" algn="ctr">
              <a:buNone/>
            </a:pPr>
            <a:r>
              <a:rPr lang="en-US" sz="2200" b="1" dirty="0" smtClean="0">
                <a:latin typeface="Scandia Medium"/>
                <a:cs typeface="Scandia Regular"/>
              </a:rPr>
              <a:t>Goal One</a:t>
            </a:r>
          </a:p>
          <a:p>
            <a:pPr marL="457200" lvl="1" indent="0">
              <a:buNone/>
            </a:pPr>
            <a:r>
              <a:rPr lang="en-US" sz="2000" dirty="0" smtClean="0">
                <a:latin typeface="Scandia Medium"/>
                <a:cs typeface="Scandia Regular"/>
              </a:rPr>
              <a:t>Work </a:t>
            </a:r>
            <a:r>
              <a:rPr lang="en-US" sz="2000" dirty="0">
                <a:latin typeface="Scandia Medium"/>
                <a:cs typeface="Scandia Regular"/>
              </a:rPr>
              <a:t>toward creating a more entrepreneurial agency through administrative efforts such as revenue generation, state fund development, marketing, </a:t>
            </a:r>
            <a:r>
              <a:rPr lang="en-US" sz="2000" dirty="0" smtClean="0">
                <a:latin typeface="Scandia Medium"/>
                <a:cs typeface="Scandia Regular"/>
              </a:rPr>
              <a:t>and developing </a:t>
            </a:r>
            <a:r>
              <a:rPr lang="en-US" sz="2000" dirty="0">
                <a:latin typeface="Scandia Medium"/>
                <a:cs typeface="Scandia Regular"/>
              </a:rPr>
              <a:t>employees to be successful in this new environment</a:t>
            </a:r>
            <a:r>
              <a:rPr lang="en-US" sz="2000" dirty="0" smtClean="0">
                <a:latin typeface="Scandia Medium"/>
                <a:cs typeface="Scandia Regular"/>
              </a:rPr>
              <a:t>.</a:t>
            </a:r>
          </a:p>
          <a:p>
            <a:pPr lvl="1"/>
            <a:endParaRPr lang="en-US" sz="2000" dirty="0" smtClean="0">
              <a:latin typeface="Scandia Medium"/>
              <a:cs typeface="Scandia Regular"/>
            </a:endParaRPr>
          </a:p>
          <a:p>
            <a:pPr marL="0" indent="0" algn="ctr">
              <a:buNone/>
            </a:pPr>
            <a:r>
              <a:rPr lang="en-US" sz="2200" b="1" dirty="0" smtClean="0">
                <a:latin typeface="Scandia Medium"/>
              </a:rPr>
              <a:t>Divisions</a:t>
            </a:r>
          </a:p>
          <a:p>
            <a:pPr lvl="1">
              <a:buFont typeface="Arial" panose="020B0604020202020204" pitchFamily="34" charset="0"/>
              <a:buChar char="•"/>
            </a:pPr>
            <a:r>
              <a:rPr lang="en-US" sz="2000" dirty="0" smtClean="0">
                <a:latin typeface="Scandia Medium"/>
              </a:rPr>
              <a:t>Administration</a:t>
            </a:r>
          </a:p>
          <a:p>
            <a:pPr lvl="1">
              <a:buFont typeface="Arial" panose="020B0604020202020204" pitchFamily="34" charset="0"/>
              <a:buChar char="•"/>
            </a:pPr>
            <a:r>
              <a:rPr lang="en-US" sz="2000" dirty="0" smtClean="0">
                <a:latin typeface="Scandia Medium"/>
              </a:rPr>
              <a:t>Development</a:t>
            </a:r>
          </a:p>
          <a:p>
            <a:pPr lvl="1">
              <a:buFont typeface="Arial" panose="020B0604020202020204" pitchFamily="34" charset="0"/>
              <a:buChar char="•"/>
            </a:pPr>
            <a:r>
              <a:rPr lang="en-US" sz="2000" dirty="0" smtClean="0">
                <a:latin typeface="Scandia Medium"/>
              </a:rPr>
              <a:t>Education</a:t>
            </a:r>
          </a:p>
          <a:p>
            <a:pPr lvl="1">
              <a:buFont typeface="Arial" panose="020B0604020202020204" pitchFamily="34" charset="0"/>
              <a:buChar char="•"/>
            </a:pPr>
            <a:r>
              <a:rPr lang="en-US" sz="2000" dirty="0" smtClean="0">
                <a:latin typeface="Scandia Medium"/>
              </a:rPr>
              <a:t>Content</a:t>
            </a:r>
          </a:p>
          <a:p>
            <a:pPr lvl="1">
              <a:buFont typeface="Arial" panose="020B0604020202020204" pitchFamily="34" charset="0"/>
              <a:buChar char="•"/>
            </a:pPr>
            <a:r>
              <a:rPr lang="en-US" sz="2000" dirty="0" smtClean="0">
                <a:latin typeface="Scandia Medium"/>
              </a:rPr>
              <a:t>Technology</a:t>
            </a:r>
          </a:p>
          <a:p>
            <a:pPr lvl="1"/>
            <a:endParaRPr lang="en-US" sz="2000" dirty="0">
              <a:latin typeface="Scandia Medium"/>
            </a:endParaRPr>
          </a:p>
        </p:txBody>
      </p:sp>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
        <p:nvSpPr>
          <p:cNvPr id="7" name="TextBox 6"/>
          <p:cNvSpPr txBox="1"/>
          <p:nvPr/>
        </p:nvSpPr>
        <p:spPr>
          <a:xfrm>
            <a:off x="1" y="5684295"/>
            <a:ext cx="3516838" cy="553998"/>
          </a:xfrm>
          <a:prstGeom prst="rect">
            <a:avLst/>
          </a:prstGeom>
          <a:noFill/>
        </p:spPr>
        <p:txBody>
          <a:bodyPr wrap="square" rtlCol="0">
            <a:spAutoFit/>
          </a:bodyPr>
          <a:lstStyle/>
          <a:p>
            <a:pPr algn="ctr"/>
            <a:r>
              <a:rPr lang="en-US" sz="3000" dirty="0" smtClean="0">
                <a:latin typeface="Scandia Medium"/>
              </a:rPr>
              <a:t>Goal One</a:t>
            </a:r>
            <a:endParaRPr lang="en-US" sz="3000" dirty="0">
              <a:latin typeface="Scandia Medium"/>
            </a:endParaRPr>
          </a:p>
        </p:txBody>
      </p:sp>
    </p:spTree>
    <p:extLst>
      <p:ext uri="{BB962C8B-B14F-4D97-AF65-F5344CB8AC3E}">
        <p14:creationId xmlns:p14="http://schemas.microsoft.com/office/powerpoint/2010/main" val="26267224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3" name="Content Placeholder 2"/>
          <p:cNvSpPr>
            <a:spLocks noGrp="1"/>
          </p:cNvSpPr>
          <p:nvPr>
            <p:ph idx="1"/>
          </p:nvPr>
        </p:nvSpPr>
        <p:spPr>
          <a:xfrm>
            <a:off x="3703336" y="458177"/>
            <a:ext cx="4983463" cy="5936776"/>
          </a:xfrm>
        </p:spPr>
        <p:txBody>
          <a:bodyPr>
            <a:noAutofit/>
          </a:bodyPr>
          <a:lstStyle/>
          <a:p>
            <a:pPr marL="0" indent="0" algn="ctr">
              <a:buNone/>
            </a:pPr>
            <a:r>
              <a:rPr lang="en-US" sz="2200" b="1" dirty="0">
                <a:latin typeface="Scandia Medium"/>
                <a:cs typeface="Scandia Regular"/>
              </a:rPr>
              <a:t>Achieving </a:t>
            </a:r>
            <a:r>
              <a:rPr lang="en-US" sz="2200" b="1" dirty="0" smtClean="0">
                <a:latin typeface="Scandia Medium"/>
                <a:cs typeface="Scandia Regular"/>
              </a:rPr>
              <a:t>SCETV’s </a:t>
            </a:r>
            <a:r>
              <a:rPr lang="en-US" sz="2200" b="1" dirty="0">
                <a:latin typeface="Scandia Medium"/>
                <a:cs typeface="Scandia Regular"/>
              </a:rPr>
              <a:t>Vision </a:t>
            </a:r>
            <a:endParaRPr lang="en-US" sz="2200" b="1" dirty="0" smtClean="0">
              <a:latin typeface="Scandia Medium"/>
              <a:cs typeface="Scandia Regular"/>
            </a:endParaRPr>
          </a:p>
          <a:p>
            <a:pPr marL="0" indent="0" algn="ctr">
              <a:buNone/>
            </a:pPr>
            <a:r>
              <a:rPr lang="en-US" sz="2200" b="1" dirty="0" smtClean="0">
                <a:latin typeface="Scandia Medium"/>
                <a:cs typeface="Scandia Regular"/>
              </a:rPr>
              <a:t>through </a:t>
            </a:r>
            <a:r>
              <a:rPr lang="en-US" sz="2200" b="1" dirty="0">
                <a:latin typeface="Scandia Medium"/>
                <a:cs typeface="Scandia Regular"/>
              </a:rPr>
              <a:t>Goal </a:t>
            </a:r>
            <a:r>
              <a:rPr lang="en-US" sz="2200" b="1" dirty="0" smtClean="0">
                <a:latin typeface="Scandia Medium"/>
                <a:cs typeface="Scandia Regular"/>
              </a:rPr>
              <a:t>One</a:t>
            </a:r>
            <a:endParaRPr lang="en-US" sz="2200" b="1" dirty="0">
              <a:latin typeface="Scandia Medium"/>
              <a:cs typeface="Scandia Regular"/>
            </a:endParaRPr>
          </a:p>
          <a:p>
            <a:pPr marL="457200" lvl="1" indent="0">
              <a:buNone/>
            </a:pPr>
            <a:endParaRPr lang="en-US" sz="2400" dirty="0" smtClean="0">
              <a:latin typeface="Scandia Medium"/>
              <a:cs typeface="Scandia Regular"/>
            </a:endParaRPr>
          </a:p>
          <a:p>
            <a:pPr marL="457200" lvl="1" indent="0">
              <a:buNone/>
            </a:pPr>
            <a:r>
              <a:rPr lang="en-US" sz="2000" dirty="0" smtClean="0">
                <a:latin typeface="Scandia Medium"/>
                <a:cs typeface="Scandia Regular"/>
              </a:rPr>
              <a:t>Allows agency to generate and diversify revenue streams</a:t>
            </a:r>
            <a:r>
              <a:rPr lang="en-US" sz="2000" dirty="0">
                <a:latin typeface="Scandia Medium"/>
                <a:cs typeface="Scandia Regular"/>
              </a:rPr>
              <a:t> </a:t>
            </a:r>
            <a:r>
              <a:rPr lang="en-US" sz="2000" dirty="0" smtClean="0">
                <a:latin typeface="Scandia Medium"/>
                <a:cs typeface="Scandia Regular"/>
              </a:rPr>
              <a:t>to provide the funding needed to support the agency’s ability to deliver beneficial services</a:t>
            </a:r>
            <a:endParaRPr lang="en-US" sz="2000" dirty="0">
              <a:latin typeface="Scandia Medium"/>
              <a:cs typeface="Scandia Regular"/>
            </a:endParaRPr>
          </a:p>
          <a:p>
            <a:pPr marL="457200" lvl="1" indent="0">
              <a:buNone/>
            </a:pPr>
            <a:endParaRPr lang="en-US" sz="2000" i="1" dirty="0" smtClean="0">
              <a:latin typeface="Scandia Medium"/>
              <a:cs typeface="Scandia Regular"/>
            </a:endParaRPr>
          </a:p>
          <a:p>
            <a:pPr marL="457200" lvl="1" indent="0">
              <a:buNone/>
            </a:pPr>
            <a:r>
              <a:rPr lang="en-US" sz="2000" dirty="0" smtClean="0">
                <a:latin typeface="Scandia Medium"/>
                <a:cs typeface="Scandia Regular"/>
              </a:rPr>
              <a:t>SCETV acquires $12 million annually beyond state funding to support operations</a:t>
            </a:r>
          </a:p>
          <a:p>
            <a:pPr marL="0" indent="0">
              <a:buNone/>
            </a:pPr>
            <a:endParaRPr lang="en-US" sz="2200" dirty="0">
              <a:solidFill>
                <a:srgbClr val="FF0000"/>
              </a:solidFill>
              <a:latin typeface="Scandia Medium"/>
              <a:cs typeface="Scandia Regular"/>
            </a:endParaRPr>
          </a:p>
        </p:txBody>
      </p:sp>
      <p:pic>
        <p:nvPicPr>
          <p:cNvPr id="5" name="Picture 4" descr="newsections.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
        <p:nvSpPr>
          <p:cNvPr id="7" name="TextBox 6"/>
          <p:cNvSpPr txBox="1"/>
          <p:nvPr/>
        </p:nvSpPr>
        <p:spPr>
          <a:xfrm>
            <a:off x="1" y="5684295"/>
            <a:ext cx="3516838" cy="461665"/>
          </a:xfrm>
          <a:prstGeom prst="rect">
            <a:avLst/>
          </a:prstGeom>
          <a:noFill/>
        </p:spPr>
        <p:txBody>
          <a:bodyPr wrap="square" rtlCol="0">
            <a:spAutoFit/>
          </a:bodyPr>
          <a:lstStyle/>
          <a:p>
            <a:pPr algn="ctr"/>
            <a:r>
              <a:rPr lang="en-US" sz="2400" dirty="0" smtClean="0">
                <a:latin typeface="Scandia Medium"/>
              </a:rPr>
              <a:t>Achieving Agency Vision</a:t>
            </a:r>
            <a:endParaRPr lang="en-US" sz="2400" dirty="0">
              <a:latin typeface="Scandia Medium"/>
            </a:endParaRPr>
          </a:p>
        </p:txBody>
      </p:sp>
    </p:spTree>
    <p:extLst>
      <p:ext uri="{BB962C8B-B14F-4D97-AF65-F5344CB8AC3E}">
        <p14:creationId xmlns:p14="http://schemas.microsoft.com/office/powerpoint/2010/main" val="961559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3" name="Content Placeholder 2"/>
          <p:cNvSpPr>
            <a:spLocks noGrp="1"/>
          </p:cNvSpPr>
          <p:nvPr>
            <p:ph idx="1"/>
          </p:nvPr>
        </p:nvSpPr>
        <p:spPr>
          <a:xfrm>
            <a:off x="3703336" y="193964"/>
            <a:ext cx="4983463" cy="6511636"/>
          </a:xfrm>
        </p:spPr>
        <p:txBody>
          <a:bodyPr>
            <a:normAutofit/>
          </a:bodyPr>
          <a:lstStyle/>
          <a:p>
            <a:pPr marL="0" indent="0" algn="ctr">
              <a:buNone/>
            </a:pPr>
            <a:r>
              <a:rPr lang="en-US" sz="2000" b="1" dirty="0" smtClean="0">
                <a:latin typeface="Scandia Medium"/>
              </a:rPr>
              <a:t>Increase Giving and </a:t>
            </a:r>
          </a:p>
          <a:p>
            <a:pPr marL="0" indent="0" algn="ctr">
              <a:buNone/>
            </a:pPr>
            <a:r>
              <a:rPr lang="en-US" sz="2000" b="1" dirty="0" smtClean="0">
                <a:latin typeface="Scandia Medium"/>
              </a:rPr>
              <a:t>Underwriting </a:t>
            </a:r>
            <a:r>
              <a:rPr lang="en-US" sz="2000" b="1" dirty="0">
                <a:latin typeface="Scandia Medium"/>
              </a:rPr>
              <a:t>S</a:t>
            </a:r>
            <a:r>
              <a:rPr lang="en-US" sz="2000" b="1" dirty="0" smtClean="0">
                <a:latin typeface="Scandia Medium"/>
              </a:rPr>
              <a:t>upport</a:t>
            </a:r>
          </a:p>
          <a:p>
            <a:pPr marL="457200" lvl="1" indent="0">
              <a:buNone/>
            </a:pPr>
            <a:endParaRPr lang="en-US" sz="1800" dirty="0" smtClean="0">
              <a:latin typeface="Scandia Medium"/>
            </a:endParaRPr>
          </a:p>
          <a:p>
            <a:pPr marL="457200" lvl="1" indent="0">
              <a:buNone/>
            </a:pPr>
            <a:r>
              <a:rPr lang="en-US" sz="1800" dirty="0" smtClean="0">
                <a:latin typeface="Scandia Medium"/>
              </a:rPr>
              <a:t>Objectives: </a:t>
            </a:r>
          </a:p>
          <a:p>
            <a:pPr marL="457200" lvl="1" indent="0">
              <a:buNone/>
            </a:pPr>
            <a:r>
              <a:rPr lang="en-US" sz="1800" dirty="0" smtClean="0">
                <a:latin typeface="Scandia Medium"/>
              </a:rPr>
              <a:t>Work </a:t>
            </a:r>
            <a:r>
              <a:rPr lang="en-US" sz="1800" dirty="0">
                <a:latin typeface="Scandia Medium"/>
              </a:rPr>
              <a:t>with Endowment to </a:t>
            </a:r>
            <a:r>
              <a:rPr lang="en-US" sz="1800" dirty="0" smtClean="0">
                <a:latin typeface="Scandia Medium"/>
              </a:rPr>
              <a:t>increase </a:t>
            </a:r>
            <a:r>
              <a:rPr lang="en-US" sz="1800" dirty="0">
                <a:latin typeface="Scandia Medium"/>
              </a:rPr>
              <a:t>our revenue and </a:t>
            </a:r>
            <a:r>
              <a:rPr lang="en-US" sz="1800" dirty="0" smtClean="0">
                <a:latin typeface="Scandia Medium"/>
              </a:rPr>
              <a:t>members/donors</a:t>
            </a:r>
          </a:p>
          <a:p>
            <a:pPr lvl="2"/>
            <a:r>
              <a:rPr lang="en-US" sz="1800" dirty="0" smtClean="0">
                <a:latin typeface="Scandia Medium"/>
              </a:rPr>
              <a:t>Allows the agency to increase the ability for additional and diversified revenue streams and to cultivate future members and donors</a:t>
            </a:r>
          </a:p>
          <a:p>
            <a:pPr lvl="2"/>
            <a:r>
              <a:rPr lang="en-US" sz="1800" dirty="0" smtClean="0">
                <a:latin typeface="Scandia Medium"/>
              </a:rPr>
              <a:t>FTEs </a:t>
            </a:r>
            <a:r>
              <a:rPr lang="en-US" sz="1800" dirty="0">
                <a:latin typeface="Scandia Medium"/>
              </a:rPr>
              <a:t>needed to achieve this </a:t>
            </a:r>
            <a:r>
              <a:rPr lang="en-US" sz="1800" dirty="0" smtClean="0">
                <a:latin typeface="Scandia Medium"/>
              </a:rPr>
              <a:t>strategy: 7.47</a:t>
            </a:r>
            <a:endParaRPr lang="en-US" sz="1800" dirty="0">
              <a:latin typeface="Scandia Medium"/>
            </a:endParaRPr>
          </a:p>
          <a:p>
            <a:pPr lvl="2"/>
            <a:r>
              <a:rPr lang="en-US" sz="1800" dirty="0" smtClean="0">
                <a:latin typeface="Scandia Medium"/>
              </a:rPr>
              <a:t>Budget used to accomplish this strategy: $1,800,323 </a:t>
            </a:r>
          </a:p>
          <a:p>
            <a:pPr lvl="3"/>
            <a:r>
              <a:rPr lang="en-US" sz="1800" dirty="0" smtClean="0">
                <a:latin typeface="Scandia Medium"/>
              </a:rPr>
              <a:t>5</a:t>
            </a:r>
            <a:r>
              <a:rPr lang="en-US" sz="1800" dirty="0">
                <a:latin typeface="Scandia Medium"/>
              </a:rPr>
              <a:t>% of the </a:t>
            </a:r>
            <a:r>
              <a:rPr lang="en-US" sz="1800" dirty="0" smtClean="0">
                <a:latin typeface="Scandia Medium"/>
              </a:rPr>
              <a:t>budget </a:t>
            </a:r>
          </a:p>
          <a:p>
            <a:pPr marL="457200" lvl="1" indent="0">
              <a:buNone/>
            </a:pPr>
            <a:endParaRPr lang="en-US" sz="1800" dirty="0" smtClean="0">
              <a:latin typeface="Scandia Medium"/>
            </a:endParaRPr>
          </a:p>
          <a:p>
            <a:pPr marL="457200" lvl="1" indent="0">
              <a:buNone/>
            </a:pPr>
            <a:r>
              <a:rPr lang="en-US" sz="1800" dirty="0" smtClean="0">
                <a:latin typeface="Scandia Medium"/>
              </a:rPr>
              <a:t>Primary Relationships:</a:t>
            </a:r>
          </a:p>
          <a:p>
            <a:pPr lvl="2"/>
            <a:r>
              <a:rPr lang="en-US" sz="1800" dirty="0" smtClean="0">
                <a:latin typeface="Scandia Medium"/>
              </a:rPr>
              <a:t>SCETV Endowment, Cyberwoven, and ACD Direct</a:t>
            </a:r>
          </a:p>
        </p:txBody>
      </p:sp>
      <p:pic>
        <p:nvPicPr>
          <p:cNvPr id="5" name="Picture 4" descr="newsections.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
        <p:nvSpPr>
          <p:cNvPr id="7" name="TextBox 6"/>
          <p:cNvSpPr txBox="1"/>
          <p:nvPr/>
        </p:nvSpPr>
        <p:spPr>
          <a:xfrm>
            <a:off x="1" y="5715450"/>
            <a:ext cx="3516838" cy="430887"/>
          </a:xfrm>
          <a:prstGeom prst="rect">
            <a:avLst/>
          </a:prstGeom>
          <a:noFill/>
        </p:spPr>
        <p:txBody>
          <a:bodyPr wrap="square" rtlCol="0">
            <a:spAutoFit/>
          </a:bodyPr>
          <a:lstStyle/>
          <a:p>
            <a:pPr algn="ctr"/>
            <a:r>
              <a:rPr lang="en-US" sz="2200" dirty="0" smtClean="0">
                <a:latin typeface="Scandia Medium"/>
              </a:rPr>
              <a:t>Goal One | Strategy One</a:t>
            </a:r>
            <a:endParaRPr lang="en-US" sz="2200" dirty="0">
              <a:latin typeface="Scandia Medium"/>
            </a:endParaRPr>
          </a:p>
        </p:txBody>
      </p:sp>
    </p:spTree>
    <p:extLst>
      <p:ext uri="{BB962C8B-B14F-4D97-AF65-F5344CB8AC3E}">
        <p14:creationId xmlns:p14="http://schemas.microsoft.com/office/powerpoint/2010/main" val="33555424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3" name="Content Placeholder 2"/>
          <p:cNvSpPr>
            <a:spLocks noGrp="1"/>
          </p:cNvSpPr>
          <p:nvPr>
            <p:ph idx="1"/>
          </p:nvPr>
        </p:nvSpPr>
        <p:spPr>
          <a:xfrm>
            <a:off x="3703336" y="192100"/>
            <a:ext cx="4983463" cy="6447982"/>
          </a:xfrm>
        </p:spPr>
        <p:txBody>
          <a:bodyPr>
            <a:noAutofit/>
          </a:bodyPr>
          <a:lstStyle/>
          <a:p>
            <a:pPr marL="0" indent="0" algn="ctr">
              <a:buNone/>
            </a:pPr>
            <a:r>
              <a:rPr lang="en-US" sz="1800" b="1" dirty="0" smtClean="0">
                <a:latin typeface="Scandia Medium"/>
              </a:rPr>
              <a:t>Provide </a:t>
            </a:r>
            <a:r>
              <a:rPr lang="en-US" sz="1800" b="1" dirty="0">
                <a:latin typeface="Scandia Medium"/>
              </a:rPr>
              <a:t>V</a:t>
            </a:r>
            <a:r>
              <a:rPr lang="en-US" sz="1800" b="1" dirty="0" smtClean="0">
                <a:latin typeface="Scandia Medium"/>
              </a:rPr>
              <a:t>alue Added Services </a:t>
            </a:r>
            <a:r>
              <a:rPr lang="en-US" sz="1800" b="1" dirty="0">
                <a:latin typeface="Scandia Medium"/>
              </a:rPr>
              <a:t>to the </a:t>
            </a:r>
            <a:endParaRPr lang="en-US" sz="1800" b="1" dirty="0" smtClean="0">
              <a:latin typeface="Scandia Medium"/>
            </a:endParaRPr>
          </a:p>
          <a:p>
            <a:pPr marL="0" indent="0" algn="ctr">
              <a:buNone/>
            </a:pPr>
            <a:r>
              <a:rPr lang="en-US" sz="1800" b="1" dirty="0" smtClean="0">
                <a:latin typeface="Scandia Medium"/>
              </a:rPr>
              <a:t>State to </a:t>
            </a:r>
            <a:r>
              <a:rPr lang="en-US" sz="1800" b="1" dirty="0">
                <a:latin typeface="Scandia Medium"/>
              </a:rPr>
              <a:t>S</a:t>
            </a:r>
            <a:r>
              <a:rPr lang="en-US" sz="1800" b="1" dirty="0" smtClean="0">
                <a:latin typeface="Scandia Medium"/>
              </a:rPr>
              <a:t>upport </a:t>
            </a:r>
            <a:r>
              <a:rPr lang="en-US" sz="1800" b="1" dirty="0">
                <a:latin typeface="Scandia Medium"/>
              </a:rPr>
              <a:t>P</a:t>
            </a:r>
            <a:r>
              <a:rPr lang="en-US" sz="1800" b="1" dirty="0" smtClean="0">
                <a:latin typeface="Scandia Medium"/>
              </a:rPr>
              <a:t>roviso </a:t>
            </a:r>
            <a:r>
              <a:rPr lang="en-US" sz="1800" b="1" dirty="0">
                <a:latin typeface="Scandia Medium"/>
              </a:rPr>
              <a:t>F</a:t>
            </a:r>
            <a:r>
              <a:rPr lang="en-US" sz="1800" b="1" dirty="0" smtClean="0">
                <a:latin typeface="Scandia Medium"/>
              </a:rPr>
              <a:t>unding</a:t>
            </a:r>
          </a:p>
          <a:p>
            <a:pPr marL="457200" lvl="1" indent="0">
              <a:buNone/>
            </a:pPr>
            <a:endParaRPr lang="en-US" sz="1600" dirty="0" smtClean="0">
              <a:latin typeface="Scandia Medium"/>
            </a:endParaRPr>
          </a:p>
          <a:p>
            <a:pPr marL="457200" lvl="1" indent="0">
              <a:buNone/>
            </a:pPr>
            <a:r>
              <a:rPr lang="en-US" sz="1600" dirty="0" smtClean="0">
                <a:latin typeface="Scandia Medium"/>
              </a:rPr>
              <a:t>Objectives: </a:t>
            </a:r>
            <a:endParaRPr lang="en-US" sz="1600" dirty="0">
              <a:latin typeface="Scandia Medium"/>
            </a:endParaRPr>
          </a:p>
          <a:p>
            <a:pPr marL="457200" lvl="1" indent="0">
              <a:buNone/>
            </a:pPr>
            <a:r>
              <a:rPr lang="en-US" sz="1600" dirty="0" smtClean="0">
                <a:latin typeface="Scandia Medium"/>
              </a:rPr>
              <a:t>Provide </a:t>
            </a:r>
            <a:r>
              <a:rPr lang="en-US" sz="1600" dirty="0">
                <a:latin typeface="Scandia Medium"/>
              </a:rPr>
              <a:t>teacher training and resources, transparency services to the legislature and citizens, and support emergency preparedness across the entire state</a:t>
            </a:r>
          </a:p>
          <a:p>
            <a:pPr lvl="2">
              <a:buFont typeface="Arial" panose="020B0604020202020204" pitchFamily="34" charset="0"/>
              <a:buChar char="•"/>
            </a:pPr>
            <a:r>
              <a:rPr lang="en-US" sz="1600" dirty="0" smtClean="0">
                <a:latin typeface="Scandia Medium"/>
                <a:cs typeface="Scandia Regular"/>
              </a:rPr>
              <a:t>Provides meaningful services to the state and specific agencies, furthering our value proposition, identify funding necessary to deliver services and account for expenditures towards those services in order to secure future funding</a:t>
            </a:r>
            <a:endParaRPr lang="en-US" sz="1600" dirty="0">
              <a:latin typeface="Scandia Medium"/>
              <a:cs typeface="Scandia Regular"/>
            </a:endParaRPr>
          </a:p>
          <a:p>
            <a:pPr lvl="2">
              <a:buFont typeface="Arial" panose="020B0604020202020204" pitchFamily="34" charset="0"/>
              <a:buChar char="•"/>
            </a:pPr>
            <a:r>
              <a:rPr lang="en-US" sz="1600" dirty="0" smtClean="0">
                <a:latin typeface="Scandia Medium"/>
              </a:rPr>
              <a:t>FTEs </a:t>
            </a:r>
            <a:r>
              <a:rPr lang="en-US" sz="1600" dirty="0">
                <a:latin typeface="Scandia Medium"/>
              </a:rPr>
              <a:t>needed to achieve this </a:t>
            </a:r>
            <a:r>
              <a:rPr lang="en-US" sz="1600" dirty="0" smtClean="0">
                <a:latin typeface="Scandia Medium"/>
              </a:rPr>
              <a:t>strategy: 10.81</a:t>
            </a:r>
            <a:endParaRPr lang="en-US" sz="1600" dirty="0">
              <a:latin typeface="Scandia Medium"/>
            </a:endParaRPr>
          </a:p>
          <a:p>
            <a:pPr lvl="2">
              <a:buFont typeface="Arial" panose="020B0604020202020204" pitchFamily="34" charset="0"/>
              <a:buChar char="•"/>
            </a:pPr>
            <a:r>
              <a:rPr lang="en-US" sz="1600" dirty="0" smtClean="0">
                <a:latin typeface="Scandia Medium"/>
              </a:rPr>
              <a:t>Budget used to accomplish this strategy: $3,087,297</a:t>
            </a:r>
          </a:p>
          <a:p>
            <a:pPr lvl="3"/>
            <a:r>
              <a:rPr lang="en-US" sz="1600" dirty="0">
                <a:latin typeface="Scandia Medium"/>
              </a:rPr>
              <a:t>9</a:t>
            </a:r>
            <a:r>
              <a:rPr lang="en-US" sz="1600" dirty="0" smtClean="0">
                <a:latin typeface="Scandia Medium"/>
              </a:rPr>
              <a:t>% </a:t>
            </a:r>
            <a:r>
              <a:rPr lang="en-US" sz="1600" dirty="0">
                <a:latin typeface="Scandia Medium"/>
              </a:rPr>
              <a:t>of the budget </a:t>
            </a:r>
          </a:p>
          <a:p>
            <a:pPr marL="914400" lvl="2" indent="0">
              <a:buNone/>
            </a:pPr>
            <a:endParaRPr lang="en-US" sz="1600" dirty="0" smtClean="0">
              <a:latin typeface="Scandia Medium"/>
            </a:endParaRPr>
          </a:p>
          <a:p>
            <a:pPr marL="457200" lvl="1" indent="0">
              <a:buNone/>
            </a:pPr>
            <a:r>
              <a:rPr lang="en-US" sz="1600" dirty="0" smtClean="0">
                <a:latin typeface="Scandia Medium"/>
              </a:rPr>
              <a:t>Primary Relationships:</a:t>
            </a:r>
          </a:p>
          <a:p>
            <a:pPr lvl="2"/>
            <a:r>
              <a:rPr lang="en-US" sz="1600" dirty="0" smtClean="0">
                <a:latin typeface="Scandia Medium"/>
              </a:rPr>
              <a:t>LSA, DOE, EIA, EMD, EOC, Local School Districts</a:t>
            </a:r>
          </a:p>
        </p:txBody>
      </p:sp>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
        <p:nvSpPr>
          <p:cNvPr id="6" name="TextBox 5"/>
          <p:cNvSpPr txBox="1"/>
          <p:nvPr/>
        </p:nvSpPr>
        <p:spPr>
          <a:xfrm>
            <a:off x="1" y="5681266"/>
            <a:ext cx="3516838" cy="461665"/>
          </a:xfrm>
          <a:prstGeom prst="rect">
            <a:avLst/>
          </a:prstGeom>
          <a:noFill/>
        </p:spPr>
        <p:txBody>
          <a:bodyPr wrap="square" rtlCol="0">
            <a:spAutoFit/>
          </a:bodyPr>
          <a:lstStyle/>
          <a:p>
            <a:pPr algn="ctr"/>
            <a:r>
              <a:rPr lang="en-US" sz="2400" dirty="0">
                <a:latin typeface="Scandia Medium"/>
              </a:rPr>
              <a:t>Goal One | Strategy </a:t>
            </a:r>
            <a:r>
              <a:rPr lang="en-US" sz="2400" dirty="0" smtClean="0">
                <a:latin typeface="Scandia Medium"/>
              </a:rPr>
              <a:t>Two</a:t>
            </a:r>
            <a:endParaRPr lang="en-US" sz="2400" dirty="0">
              <a:latin typeface="Scandia Medium"/>
            </a:endParaRPr>
          </a:p>
        </p:txBody>
      </p:sp>
    </p:spTree>
    <p:extLst>
      <p:ext uri="{BB962C8B-B14F-4D97-AF65-F5344CB8AC3E}">
        <p14:creationId xmlns:p14="http://schemas.microsoft.com/office/powerpoint/2010/main" val="30171185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3" name="Content Placeholder 2"/>
          <p:cNvSpPr>
            <a:spLocks noGrp="1"/>
          </p:cNvSpPr>
          <p:nvPr>
            <p:ph idx="1"/>
          </p:nvPr>
        </p:nvSpPr>
        <p:spPr>
          <a:xfrm>
            <a:off x="3703336" y="158262"/>
            <a:ext cx="4983463" cy="6488723"/>
          </a:xfrm>
        </p:spPr>
        <p:txBody>
          <a:bodyPr>
            <a:noAutofit/>
          </a:bodyPr>
          <a:lstStyle/>
          <a:p>
            <a:pPr marL="0" indent="0" algn="ctr">
              <a:buNone/>
            </a:pPr>
            <a:r>
              <a:rPr lang="en-US" sz="2000" b="1" dirty="0" smtClean="0">
                <a:latin typeface="Scandia Medium"/>
              </a:rPr>
              <a:t>Employee Development</a:t>
            </a:r>
            <a:endParaRPr lang="en-US" sz="2000" b="1" dirty="0">
              <a:latin typeface="Scandia Medium"/>
            </a:endParaRPr>
          </a:p>
          <a:p>
            <a:pPr marL="457200" lvl="1" indent="0">
              <a:buNone/>
            </a:pPr>
            <a:endParaRPr lang="en-US" sz="1800" dirty="0" smtClean="0">
              <a:latin typeface="Scandia Medium"/>
            </a:endParaRPr>
          </a:p>
          <a:p>
            <a:pPr marL="457200" lvl="1" indent="0">
              <a:buNone/>
            </a:pPr>
            <a:r>
              <a:rPr lang="en-US" sz="1800" dirty="0" smtClean="0">
                <a:latin typeface="Scandia Medium"/>
              </a:rPr>
              <a:t>Objectives:</a:t>
            </a:r>
          </a:p>
          <a:p>
            <a:pPr marL="457200" lvl="1" indent="0">
              <a:buNone/>
            </a:pPr>
            <a:r>
              <a:rPr lang="en-US" sz="1800" dirty="0" smtClean="0">
                <a:latin typeface="Scandia Medium"/>
              </a:rPr>
              <a:t>Provide feedback, training, </a:t>
            </a:r>
            <a:r>
              <a:rPr lang="en-US" sz="1800" dirty="0">
                <a:latin typeface="Scandia Medium"/>
              </a:rPr>
              <a:t>and resources for developing and retaining </a:t>
            </a:r>
            <a:r>
              <a:rPr lang="en-US" sz="1800" dirty="0" smtClean="0">
                <a:latin typeface="Scandia Medium"/>
              </a:rPr>
              <a:t>employees </a:t>
            </a:r>
          </a:p>
          <a:p>
            <a:pPr lvl="2"/>
            <a:r>
              <a:rPr lang="en-US" sz="1800" dirty="0" smtClean="0">
                <a:latin typeface="Scandia Medium"/>
              </a:rPr>
              <a:t>Ensure employees have training, information and resources they need, and have an understanding of the expectations and how their contributions aide the organization</a:t>
            </a:r>
          </a:p>
          <a:p>
            <a:pPr lvl="2"/>
            <a:r>
              <a:rPr lang="en-US" sz="1800" dirty="0" smtClean="0">
                <a:latin typeface="Scandia Medium"/>
              </a:rPr>
              <a:t>FTEs </a:t>
            </a:r>
            <a:r>
              <a:rPr lang="en-US" sz="1800" dirty="0">
                <a:latin typeface="Scandia Medium"/>
              </a:rPr>
              <a:t>needed to achieve this </a:t>
            </a:r>
            <a:r>
              <a:rPr lang="en-US" sz="1800" dirty="0" smtClean="0">
                <a:latin typeface="Scandia Medium"/>
              </a:rPr>
              <a:t>strategy: 2.78</a:t>
            </a:r>
            <a:endParaRPr lang="en-US" sz="1800" dirty="0">
              <a:latin typeface="Scandia Medium"/>
            </a:endParaRPr>
          </a:p>
          <a:p>
            <a:pPr lvl="2"/>
            <a:r>
              <a:rPr lang="en-US" sz="1800" dirty="0">
                <a:latin typeface="Scandia Medium"/>
              </a:rPr>
              <a:t>Budget used to accomplish this strategy: $</a:t>
            </a:r>
            <a:r>
              <a:rPr lang="en-US" sz="1800" dirty="0" smtClean="0">
                <a:latin typeface="Scandia Medium"/>
              </a:rPr>
              <a:t>428,993</a:t>
            </a:r>
          </a:p>
          <a:p>
            <a:pPr lvl="3"/>
            <a:r>
              <a:rPr lang="en-US" sz="1800" dirty="0" smtClean="0">
                <a:latin typeface="Scandia Medium"/>
              </a:rPr>
              <a:t>1</a:t>
            </a:r>
            <a:r>
              <a:rPr lang="en-US" sz="1800" dirty="0">
                <a:latin typeface="Scandia Medium"/>
              </a:rPr>
              <a:t>% of the </a:t>
            </a:r>
            <a:r>
              <a:rPr lang="en-US" sz="1800" dirty="0" smtClean="0">
                <a:latin typeface="Scandia Medium"/>
              </a:rPr>
              <a:t>budget</a:t>
            </a:r>
          </a:p>
          <a:p>
            <a:pPr marL="1371600" lvl="3" indent="0">
              <a:buNone/>
            </a:pPr>
            <a:endParaRPr lang="en-US" sz="1800" dirty="0" smtClean="0">
              <a:latin typeface="Scandia Medium"/>
            </a:endParaRPr>
          </a:p>
          <a:p>
            <a:pPr marL="457200" lvl="1" indent="0">
              <a:buNone/>
            </a:pPr>
            <a:r>
              <a:rPr lang="en-US" sz="1800" dirty="0" smtClean="0">
                <a:latin typeface="Scandia Medium"/>
              </a:rPr>
              <a:t>Primary Relationships:</a:t>
            </a:r>
          </a:p>
          <a:p>
            <a:pPr lvl="2"/>
            <a:r>
              <a:rPr lang="en-US" sz="1800" dirty="0" smtClean="0">
                <a:latin typeface="Scandia Medium"/>
              </a:rPr>
              <a:t> OHR, NETA, DOA</a:t>
            </a:r>
          </a:p>
        </p:txBody>
      </p:sp>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
        <p:nvSpPr>
          <p:cNvPr id="6" name="TextBox 5"/>
          <p:cNvSpPr txBox="1"/>
          <p:nvPr/>
        </p:nvSpPr>
        <p:spPr>
          <a:xfrm>
            <a:off x="1" y="5706904"/>
            <a:ext cx="3516838" cy="430887"/>
          </a:xfrm>
          <a:prstGeom prst="rect">
            <a:avLst/>
          </a:prstGeom>
          <a:noFill/>
        </p:spPr>
        <p:txBody>
          <a:bodyPr wrap="square" rtlCol="0">
            <a:spAutoFit/>
          </a:bodyPr>
          <a:lstStyle/>
          <a:p>
            <a:pPr algn="ctr"/>
            <a:r>
              <a:rPr lang="en-US" sz="2200" dirty="0">
                <a:latin typeface="Scandia Medium"/>
              </a:rPr>
              <a:t>Goal One | Strategy </a:t>
            </a:r>
            <a:r>
              <a:rPr lang="en-US" sz="2200" dirty="0" smtClean="0">
                <a:latin typeface="Scandia Medium"/>
              </a:rPr>
              <a:t>Three</a:t>
            </a:r>
            <a:endParaRPr lang="en-US" sz="2200" dirty="0">
              <a:latin typeface="Scandia Medium"/>
            </a:endParaRPr>
          </a:p>
        </p:txBody>
      </p:sp>
    </p:spTree>
    <p:extLst>
      <p:ext uri="{BB962C8B-B14F-4D97-AF65-F5344CB8AC3E}">
        <p14:creationId xmlns:p14="http://schemas.microsoft.com/office/powerpoint/2010/main" val="19665459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3" name="Content Placeholder 2"/>
          <p:cNvSpPr>
            <a:spLocks noGrp="1"/>
          </p:cNvSpPr>
          <p:nvPr>
            <p:ph idx="1"/>
          </p:nvPr>
        </p:nvSpPr>
        <p:spPr>
          <a:xfrm>
            <a:off x="3703336" y="110836"/>
            <a:ext cx="4983463" cy="6636327"/>
          </a:xfrm>
        </p:spPr>
        <p:txBody>
          <a:bodyPr>
            <a:noAutofit/>
          </a:bodyPr>
          <a:lstStyle/>
          <a:p>
            <a:pPr marL="0" indent="0" algn="ctr">
              <a:buNone/>
            </a:pPr>
            <a:r>
              <a:rPr lang="en-US" sz="2000" b="1" dirty="0" smtClean="0">
                <a:latin typeface="Scandia Medium"/>
              </a:rPr>
              <a:t>Sale of SCETV </a:t>
            </a:r>
          </a:p>
          <a:p>
            <a:pPr marL="0" indent="0" algn="ctr">
              <a:buNone/>
            </a:pPr>
            <a:r>
              <a:rPr lang="en-US" sz="2000" b="1" dirty="0" smtClean="0">
                <a:latin typeface="Scandia Medium"/>
              </a:rPr>
              <a:t>Services and Products</a:t>
            </a:r>
          </a:p>
          <a:p>
            <a:pPr marL="457200" lvl="1" indent="0">
              <a:buNone/>
            </a:pPr>
            <a:endParaRPr lang="en-US" sz="1800" dirty="0" smtClean="0">
              <a:latin typeface="Scandia Medium"/>
            </a:endParaRPr>
          </a:p>
          <a:p>
            <a:pPr marL="457200" lvl="1" indent="0">
              <a:buNone/>
            </a:pPr>
            <a:r>
              <a:rPr lang="en-US" sz="1800" dirty="0" smtClean="0">
                <a:latin typeface="Scandia Medium"/>
              </a:rPr>
              <a:t>Objectives:</a:t>
            </a:r>
          </a:p>
          <a:p>
            <a:pPr marL="457200" lvl="1" indent="0">
              <a:buNone/>
            </a:pPr>
            <a:r>
              <a:rPr lang="en-US" sz="1800" dirty="0" smtClean="0">
                <a:latin typeface="Scandia Medium"/>
              </a:rPr>
              <a:t>Identify </a:t>
            </a:r>
            <a:r>
              <a:rPr lang="en-US" sz="1800" dirty="0">
                <a:latin typeface="Scandia Medium"/>
              </a:rPr>
              <a:t>services and products of value and maximize revenue potential</a:t>
            </a:r>
          </a:p>
          <a:p>
            <a:pPr lvl="2"/>
            <a:r>
              <a:rPr lang="en-US" sz="1800" dirty="0" smtClean="0">
                <a:latin typeface="Scandia Medium"/>
              </a:rPr>
              <a:t>Allows agency to generate additional revenue and provide products/services of value to other agencies</a:t>
            </a:r>
          </a:p>
          <a:p>
            <a:pPr lvl="2"/>
            <a:r>
              <a:rPr lang="en-US" sz="1800" dirty="0" smtClean="0">
                <a:latin typeface="Scandia Medium"/>
              </a:rPr>
              <a:t>FTEs </a:t>
            </a:r>
            <a:r>
              <a:rPr lang="en-US" sz="1800" dirty="0">
                <a:latin typeface="Scandia Medium"/>
              </a:rPr>
              <a:t>needed to achieve this </a:t>
            </a:r>
            <a:r>
              <a:rPr lang="en-US" sz="1800" dirty="0" smtClean="0">
                <a:latin typeface="Scandia Medium"/>
              </a:rPr>
              <a:t>strategy: 11.87</a:t>
            </a:r>
            <a:endParaRPr lang="en-US" sz="1800" dirty="0">
              <a:latin typeface="Scandia Medium"/>
            </a:endParaRPr>
          </a:p>
          <a:p>
            <a:pPr lvl="2"/>
            <a:r>
              <a:rPr lang="en-US" sz="1800" dirty="0">
                <a:latin typeface="Scandia Medium"/>
              </a:rPr>
              <a:t>Budget used to accomplish this strategy: $</a:t>
            </a:r>
            <a:r>
              <a:rPr lang="en-US" sz="1800" dirty="0" smtClean="0">
                <a:latin typeface="Scandia Medium"/>
              </a:rPr>
              <a:t>2,860,753</a:t>
            </a:r>
          </a:p>
          <a:p>
            <a:pPr lvl="3"/>
            <a:r>
              <a:rPr lang="en-US" sz="1800" dirty="0" smtClean="0">
                <a:latin typeface="Scandia Medium"/>
              </a:rPr>
              <a:t>8% </a:t>
            </a:r>
            <a:r>
              <a:rPr lang="en-US" sz="1800" dirty="0">
                <a:latin typeface="Scandia Medium"/>
              </a:rPr>
              <a:t>of the </a:t>
            </a:r>
            <a:r>
              <a:rPr lang="en-US" sz="1800" dirty="0" smtClean="0">
                <a:latin typeface="Scandia Medium"/>
              </a:rPr>
              <a:t>budget</a:t>
            </a:r>
          </a:p>
          <a:p>
            <a:pPr marL="1371600" lvl="3" indent="0">
              <a:buNone/>
            </a:pPr>
            <a:endParaRPr lang="en-US" sz="1800" dirty="0">
              <a:latin typeface="Scandia Medium"/>
            </a:endParaRPr>
          </a:p>
          <a:p>
            <a:pPr marL="457200" lvl="1" indent="0">
              <a:buNone/>
            </a:pPr>
            <a:r>
              <a:rPr lang="en-US" sz="1800" dirty="0" smtClean="0">
                <a:latin typeface="Scandia Medium"/>
              </a:rPr>
              <a:t>Primary Relationships:</a:t>
            </a:r>
          </a:p>
          <a:p>
            <a:pPr lvl="2"/>
            <a:r>
              <a:rPr lang="en-US" sz="1800" dirty="0" smtClean="0">
                <a:latin typeface="Scandia Medium"/>
              </a:rPr>
              <a:t>SCETV Endowment, agencies and </a:t>
            </a:r>
            <a:r>
              <a:rPr lang="en-US" sz="1800" dirty="0">
                <a:latin typeface="Scandia Medium"/>
              </a:rPr>
              <a:t>o</a:t>
            </a:r>
            <a:r>
              <a:rPr lang="en-US" sz="1800" dirty="0" smtClean="0">
                <a:latin typeface="Scandia Medium"/>
              </a:rPr>
              <a:t>rganizations that can utilize our facility and services</a:t>
            </a:r>
            <a:endParaRPr lang="en-US" sz="2000" dirty="0" smtClean="0">
              <a:latin typeface="Scandia Medium"/>
            </a:endParaRPr>
          </a:p>
        </p:txBody>
      </p:sp>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
        <p:nvSpPr>
          <p:cNvPr id="6" name="TextBox 5"/>
          <p:cNvSpPr txBox="1"/>
          <p:nvPr/>
        </p:nvSpPr>
        <p:spPr>
          <a:xfrm>
            <a:off x="1" y="5544530"/>
            <a:ext cx="3516838" cy="830997"/>
          </a:xfrm>
          <a:prstGeom prst="rect">
            <a:avLst/>
          </a:prstGeom>
          <a:noFill/>
        </p:spPr>
        <p:txBody>
          <a:bodyPr wrap="square" rtlCol="0">
            <a:spAutoFit/>
          </a:bodyPr>
          <a:lstStyle/>
          <a:p>
            <a:pPr algn="ctr"/>
            <a:r>
              <a:rPr lang="en-US" sz="2400" dirty="0">
                <a:latin typeface="Scandia Medium"/>
              </a:rPr>
              <a:t>Goal One | </a:t>
            </a:r>
            <a:r>
              <a:rPr lang="en-US" sz="2400" dirty="0" smtClean="0">
                <a:latin typeface="Scandia Medium"/>
              </a:rPr>
              <a:t>Strategies Four and Five</a:t>
            </a:r>
            <a:endParaRPr lang="en-US" sz="2400" dirty="0">
              <a:latin typeface="Scandia Medium"/>
            </a:endParaRPr>
          </a:p>
        </p:txBody>
      </p:sp>
    </p:spTree>
    <p:extLst>
      <p:ext uri="{BB962C8B-B14F-4D97-AF65-F5344CB8AC3E}">
        <p14:creationId xmlns:p14="http://schemas.microsoft.com/office/powerpoint/2010/main" val="13230394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3516838" cy="6858001"/>
          </a:xfrm>
          <a:prstGeom prst="rect">
            <a:avLst/>
          </a:prstGeom>
        </p:spPr>
      </p:pic>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7412" y="1207633"/>
            <a:ext cx="7102961" cy="4985349"/>
          </a:xfrm>
          <a:prstGeom prst="rect">
            <a:avLst/>
          </a:prstGeom>
        </p:spPr>
      </p:pic>
      <p:sp>
        <p:nvSpPr>
          <p:cNvPr id="6" name="TextBox 5"/>
          <p:cNvSpPr txBox="1"/>
          <p:nvPr/>
        </p:nvSpPr>
        <p:spPr>
          <a:xfrm>
            <a:off x="204261" y="831273"/>
            <a:ext cx="2744199" cy="1080654"/>
          </a:xfrm>
          <a:prstGeom prst="rect">
            <a:avLst/>
          </a:prstGeom>
          <a:noFill/>
        </p:spPr>
        <p:txBody>
          <a:bodyPr wrap="square" rtlCol="0">
            <a:noAutofit/>
          </a:bodyPr>
          <a:lstStyle/>
          <a:p>
            <a:r>
              <a:rPr lang="en-US" dirty="0" smtClean="0">
                <a:latin typeface="Scandia Medium"/>
                <a:cs typeface="Scandia Medium"/>
              </a:rPr>
              <a:t>SC </a:t>
            </a:r>
            <a:br>
              <a:rPr lang="en-US" dirty="0" smtClean="0">
                <a:latin typeface="Scandia Medium"/>
                <a:cs typeface="Scandia Medium"/>
              </a:rPr>
            </a:br>
            <a:r>
              <a:rPr lang="en-US" dirty="0" smtClean="0">
                <a:latin typeface="Scandia Medium"/>
                <a:cs typeface="Scandia Medium"/>
              </a:rPr>
              <a:t>Educational Television</a:t>
            </a:r>
            <a:br>
              <a:rPr lang="en-US" dirty="0" smtClean="0">
                <a:latin typeface="Scandia Medium"/>
                <a:cs typeface="Scandia Medium"/>
              </a:rPr>
            </a:br>
            <a:r>
              <a:rPr lang="en-US" dirty="0" smtClean="0">
                <a:latin typeface="Scandia Medium"/>
                <a:cs typeface="Scandia Medium"/>
              </a:rPr>
              <a:t>Commission </a:t>
            </a:r>
            <a:br>
              <a:rPr lang="en-US" dirty="0" smtClean="0">
                <a:latin typeface="Scandia Medium"/>
                <a:cs typeface="Scandia Medium"/>
              </a:rPr>
            </a:br>
            <a:endParaRPr lang="en-US" dirty="0">
              <a:latin typeface="Scandia Medium"/>
              <a:cs typeface="Scandia Medium"/>
            </a:endParaRPr>
          </a:p>
        </p:txBody>
      </p:sp>
      <p:sp>
        <p:nvSpPr>
          <p:cNvPr id="2" name="TextBox 1"/>
          <p:cNvSpPr txBox="1"/>
          <p:nvPr/>
        </p:nvSpPr>
        <p:spPr>
          <a:xfrm>
            <a:off x="1" y="5547946"/>
            <a:ext cx="3516838" cy="769441"/>
          </a:xfrm>
          <a:prstGeom prst="rect">
            <a:avLst/>
          </a:prstGeom>
          <a:noFill/>
        </p:spPr>
        <p:txBody>
          <a:bodyPr wrap="square" rtlCol="0">
            <a:spAutoFit/>
          </a:bodyPr>
          <a:lstStyle/>
          <a:p>
            <a:pPr algn="ctr"/>
            <a:r>
              <a:rPr lang="en-US" sz="2200" dirty="0" smtClean="0">
                <a:latin typeface="Scandia Medium"/>
              </a:rPr>
              <a:t>Goal One | Performance Measures and Outcomes</a:t>
            </a:r>
            <a:endParaRPr lang="en-US" sz="2200" dirty="0">
              <a:latin typeface="Scandia Medium"/>
            </a:endParaRPr>
          </a:p>
        </p:txBody>
      </p:sp>
    </p:spTree>
    <p:extLst>
      <p:ext uri="{BB962C8B-B14F-4D97-AF65-F5344CB8AC3E}">
        <p14:creationId xmlns:p14="http://schemas.microsoft.com/office/powerpoint/2010/main" val="12082601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2" name="Title 1"/>
          <p:cNvSpPr>
            <a:spLocks noGrp="1"/>
          </p:cNvSpPr>
          <p:nvPr>
            <p:ph type="title"/>
          </p:nvPr>
        </p:nvSpPr>
        <p:spPr>
          <a:xfrm>
            <a:off x="-8880" y="5581933"/>
            <a:ext cx="3525719" cy="733836"/>
          </a:xfrm>
        </p:spPr>
        <p:txBody>
          <a:bodyPr>
            <a:normAutofit fontScale="90000"/>
          </a:bodyPr>
          <a:lstStyle/>
          <a:p>
            <a:r>
              <a:rPr lang="en-US" sz="2400" dirty="0">
                <a:latin typeface="Scandia Medium"/>
              </a:rPr>
              <a:t>Goal One | Performance Measures and Outcomes</a:t>
            </a:r>
          </a:p>
        </p:txBody>
      </p:sp>
      <p:sp>
        <p:nvSpPr>
          <p:cNvPr id="3" name="Content Placeholder 2"/>
          <p:cNvSpPr>
            <a:spLocks noGrp="1"/>
          </p:cNvSpPr>
          <p:nvPr>
            <p:ph idx="1"/>
          </p:nvPr>
        </p:nvSpPr>
        <p:spPr>
          <a:xfrm>
            <a:off x="3703336" y="87619"/>
            <a:ext cx="5232846" cy="6677891"/>
          </a:xfrm>
        </p:spPr>
        <p:txBody>
          <a:bodyPr>
            <a:noAutofit/>
          </a:bodyPr>
          <a:lstStyle/>
          <a:p>
            <a:pPr marL="0" indent="0" algn="ctr">
              <a:buNone/>
            </a:pPr>
            <a:r>
              <a:rPr lang="en-US" sz="2000" b="1" dirty="0" smtClean="0">
                <a:latin typeface="Scandia Medium"/>
              </a:rPr>
              <a:t>Performance Measures </a:t>
            </a:r>
            <a:r>
              <a:rPr lang="en-US" sz="2000" b="1" dirty="0">
                <a:latin typeface="Scandia Medium"/>
              </a:rPr>
              <a:t>C</a:t>
            </a:r>
            <a:r>
              <a:rPr lang="en-US" sz="2000" b="1" dirty="0" smtClean="0">
                <a:latin typeface="Scandia Medium"/>
              </a:rPr>
              <a:t>enter Around </a:t>
            </a:r>
            <a:r>
              <a:rPr lang="en-US" sz="2000" b="1" dirty="0">
                <a:latin typeface="Scandia Medium"/>
              </a:rPr>
              <a:t>R</a:t>
            </a:r>
            <a:r>
              <a:rPr lang="en-US" sz="2000" b="1" dirty="0" smtClean="0">
                <a:latin typeface="Scandia Medium"/>
              </a:rPr>
              <a:t>ealized Increase in Revenue Generation Abilities, Retaining Sources of Support, Successful Staff Performance Measures</a:t>
            </a:r>
          </a:p>
          <a:p>
            <a:pPr marL="0" indent="0" algn="ctr">
              <a:buNone/>
            </a:pPr>
            <a:endParaRPr lang="en-US" sz="1800" b="1" dirty="0" smtClean="0">
              <a:latin typeface="Scandia Medium"/>
            </a:endParaRPr>
          </a:p>
          <a:p>
            <a:pPr lvl="1">
              <a:buFont typeface="Arial" panose="020B0604020202020204" pitchFamily="34" charset="0"/>
              <a:buChar char="•"/>
            </a:pPr>
            <a:r>
              <a:rPr lang="en-US" sz="1800" dirty="0" smtClean="0">
                <a:latin typeface="Scandia Medium"/>
              </a:rPr>
              <a:t>Endowment </a:t>
            </a:r>
            <a:r>
              <a:rPr lang="en-US" sz="1800" dirty="0">
                <a:latin typeface="Scandia Medium"/>
              </a:rPr>
              <a:t>Revenue reported during </a:t>
            </a:r>
            <a:r>
              <a:rPr lang="en-US" sz="1800" dirty="0" smtClean="0">
                <a:latin typeface="Scandia Medium"/>
              </a:rPr>
              <a:t>FY16-17: $5,840,649</a:t>
            </a:r>
          </a:p>
          <a:p>
            <a:pPr lvl="1">
              <a:buFont typeface="Arial" panose="020B0604020202020204" pitchFamily="34" charset="0"/>
              <a:buChar char="•"/>
            </a:pPr>
            <a:r>
              <a:rPr lang="en-US" sz="1800" dirty="0">
                <a:latin typeface="Scandia Medium"/>
              </a:rPr>
              <a:t>Endowment Revenue reported during </a:t>
            </a:r>
            <a:r>
              <a:rPr lang="en-US" sz="1800" dirty="0" smtClean="0">
                <a:latin typeface="Scandia Medium"/>
              </a:rPr>
              <a:t>FY17-18: </a:t>
            </a:r>
            <a:r>
              <a:rPr lang="en-US" sz="1800" dirty="0">
                <a:latin typeface="Scandia Medium"/>
              </a:rPr>
              <a:t>$</a:t>
            </a:r>
            <a:r>
              <a:rPr lang="en-US" sz="1800" dirty="0" smtClean="0">
                <a:latin typeface="Scandia Medium"/>
              </a:rPr>
              <a:t>5,941,885</a:t>
            </a:r>
          </a:p>
          <a:p>
            <a:pPr lvl="2">
              <a:buFont typeface="Arial" panose="020B0604020202020204" pitchFamily="34" charset="0"/>
              <a:buChar char="•"/>
            </a:pPr>
            <a:r>
              <a:rPr lang="en-US" sz="1800" dirty="0" smtClean="0">
                <a:latin typeface="Scandia Medium"/>
              </a:rPr>
              <a:t>Slight </a:t>
            </a:r>
            <a:r>
              <a:rPr lang="en-US" sz="1800" dirty="0">
                <a:latin typeface="Scandia Medium"/>
              </a:rPr>
              <a:t>increase due </a:t>
            </a:r>
            <a:r>
              <a:rPr lang="en-US" sz="1800" dirty="0" smtClean="0">
                <a:latin typeface="Scandia Medium"/>
              </a:rPr>
              <a:t>to </a:t>
            </a:r>
            <a:r>
              <a:rPr lang="en-US" sz="1800" dirty="0">
                <a:latin typeface="Scandia Medium"/>
              </a:rPr>
              <a:t>growth in programming </a:t>
            </a:r>
            <a:r>
              <a:rPr lang="en-US" sz="1800" dirty="0" smtClean="0">
                <a:latin typeface="Scandia Medium"/>
              </a:rPr>
              <a:t>fees</a:t>
            </a:r>
            <a:endParaRPr lang="en-US" sz="1800" dirty="0">
              <a:latin typeface="Scandia Medium"/>
            </a:endParaRPr>
          </a:p>
          <a:p>
            <a:pPr lvl="1">
              <a:buFont typeface="Arial" panose="020B0604020202020204" pitchFamily="34" charset="0"/>
              <a:buChar char="•"/>
            </a:pPr>
            <a:r>
              <a:rPr lang="en-US" sz="1800" dirty="0" smtClean="0">
                <a:latin typeface="Scandia Medium"/>
              </a:rPr>
              <a:t>Sustaining Stars increased 21.8% to 10,749 in FY18</a:t>
            </a:r>
          </a:p>
          <a:p>
            <a:pPr lvl="1">
              <a:buFont typeface="Arial" panose="020B0604020202020204" pitchFamily="34" charset="0"/>
              <a:buChar char="•"/>
            </a:pPr>
            <a:r>
              <a:rPr lang="en-US" sz="1800" dirty="0" smtClean="0">
                <a:latin typeface="Scandia Medium"/>
              </a:rPr>
              <a:t>Passport (newer service) revenue increased by 125% in FY18</a:t>
            </a:r>
          </a:p>
          <a:p>
            <a:pPr lvl="1">
              <a:buFont typeface="Arial" panose="020B0604020202020204" pitchFamily="34" charset="0"/>
              <a:buChar char="•"/>
            </a:pPr>
            <a:r>
              <a:rPr lang="en-US" sz="1800" dirty="0" smtClean="0">
                <a:latin typeface="Scandia Medium"/>
              </a:rPr>
              <a:t>Employee turnover </a:t>
            </a:r>
            <a:r>
              <a:rPr lang="en-US" sz="1800" dirty="0">
                <a:latin typeface="Scandia Medium"/>
              </a:rPr>
              <a:t>during </a:t>
            </a:r>
            <a:r>
              <a:rPr lang="en-US" sz="1800" dirty="0" smtClean="0">
                <a:latin typeface="Scandia Medium"/>
              </a:rPr>
              <a:t>FY16-17: 5</a:t>
            </a:r>
            <a:r>
              <a:rPr lang="en-US" sz="1800" dirty="0">
                <a:latin typeface="Scandia Medium"/>
              </a:rPr>
              <a:t>% </a:t>
            </a:r>
            <a:endParaRPr lang="en-US" sz="1800" dirty="0" smtClean="0">
              <a:latin typeface="Scandia Medium"/>
            </a:endParaRPr>
          </a:p>
          <a:p>
            <a:pPr lvl="1">
              <a:buFont typeface="Arial" panose="020B0604020202020204" pitchFamily="34" charset="0"/>
              <a:buChar char="•"/>
            </a:pPr>
            <a:r>
              <a:rPr lang="en-US" sz="1800" dirty="0" smtClean="0">
                <a:latin typeface="Scandia Medium"/>
              </a:rPr>
              <a:t>Employee turnover </a:t>
            </a:r>
            <a:r>
              <a:rPr lang="en-US" sz="1800" dirty="0">
                <a:latin typeface="Scandia Medium"/>
              </a:rPr>
              <a:t>during </a:t>
            </a:r>
            <a:r>
              <a:rPr lang="en-US" sz="1800" dirty="0" smtClean="0">
                <a:latin typeface="Scandia Medium"/>
              </a:rPr>
              <a:t>FY17-18: 24</a:t>
            </a:r>
            <a:r>
              <a:rPr lang="en-US" sz="1800" dirty="0">
                <a:latin typeface="Scandia Medium"/>
              </a:rPr>
              <a:t>% </a:t>
            </a:r>
            <a:endParaRPr lang="en-US" sz="1800" dirty="0" smtClean="0">
              <a:latin typeface="Scandia Medium"/>
            </a:endParaRPr>
          </a:p>
          <a:p>
            <a:pPr lvl="2">
              <a:buFont typeface="Arial" panose="020B0604020202020204" pitchFamily="34" charset="0"/>
              <a:buChar char="•"/>
            </a:pPr>
            <a:r>
              <a:rPr lang="en-US" sz="1800" dirty="0" smtClean="0">
                <a:latin typeface="Scandia Medium"/>
              </a:rPr>
              <a:t>19</a:t>
            </a:r>
            <a:r>
              <a:rPr lang="en-US" sz="1800" dirty="0">
                <a:latin typeface="Scandia Medium"/>
              </a:rPr>
              <a:t>% increase </a:t>
            </a:r>
            <a:r>
              <a:rPr lang="en-US" sz="1800" dirty="0" smtClean="0">
                <a:latin typeface="Scandia Medium"/>
              </a:rPr>
              <a:t>due </a:t>
            </a:r>
            <a:r>
              <a:rPr lang="en-US" sz="1800" dirty="0">
                <a:latin typeface="Scandia Medium"/>
              </a:rPr>
              <a:t>to </a:t>
            </a:r>
            <a:r>
              <a:rPr lang="en-US" sz="1800" dirty="0" smtClean="0">
                <a:latin typeface="Scandia Medium"/>
              </a:rPr>
              <a:t>TERI program</a:t>
            </a:r>
            <a:r>
              <a:rPr lang="en-US" sz="1800" dirty="0">
                <a:latin typeface="Scandia Medium"/>
              </a:rPr>
              <a:t> </a:t>
            </a:r>
            <a:r>
              <a:rPr lang="en-US" sz="1800" dirty="0" smtClean="0">
                <a:latin typeface="Scandia Medium"/>
              </a:rPr>
              <a:t>employees</a:t>
            </a:r>
          </a:p>
          <a:p>
            <a:endParaRPr lang="en-US" sz="1800" dirty="0" smtClean="0">
              <a:latin typeface="Scandia Medium"/>
            </a:endParaRPr>
          </a:p>
          <a:p>
            <a:pPr marL="0" indent="0">
              <a:buNone/>
            </a:pPr>
            <a:endParaRPr lang="en-US" sz="1800" dirty="0">
              <a:latin typeface="Scandia Medium"/>
            </a:endParaRPr>
          </a:p>
          <a:p>
            <a:pPr marL="0" indent="0">
              <a:buNone/>
            </a:pPr>
            <a:r>
              <a:rPr lang="en-US" sz="1800" b="1" dirty="0">
                <a:latin typeface="Scandia Medium"/>
              </a:rPr>
              <a:t>	</a:t>
            </a:r>
            <a:endParaRPr lang="en-US" sz="1800" b="1" dirty="0" smtClean="0">
              <a:latin typeface="Scandia Medium"/>
            </a:endParaRPr>
          </a:p>
          <a:p>
            <a:pPr marL="0" indent="0">
              <a:buNone/>
            </a:pPr>
            <a:endParaRPr lang="en-US" sz="1800" dirty="0">
              <a:latin typeface="Scandia Medium"/>
            </a:endParaRPr>
          </a:p>
        </p:txBody>
      </p:sp>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Tree>
    <p:extLst>
      <p:ext uri="{BB962C8B-B14F-4D97-AF65-F5344CB8AC3E}">
        <p14:creationId xmlns:p14="http://schemas.microsoft.com/office/powerpoint/2010/main" val="18955739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3516838" cy="6858001"/>
          </a:xfrm>
          <a:prstGeom prst="rect">
            <a:avLst/>
          </a:prstGeom>
        </p:spPr>
      </p:pic>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7412" y="1207633"/>
            <a:ext cx="7102961" cy="4985349"/>
          </a:xfrm>
          <a:prstGeom prst="rect">
            <a:avLst/>
          </a:prstGeom>
        </p:spPr>
      </p:pic>
      <p:sp>
        <p:nvSpPr>
          <p:cNvPr id="6" name="TextBox 5"/>
          <p:cNvSpPr txBox="1"/>
          <p:nvPr/>
        </p:nvSpPr>
        <p:spPr>
          <a:xfrm>
            <a:off x="204261" y="831273"/>
            <a:ext cx="2744199" cy="1080654"/>
          </a:xfrm>
          <a:prstGeom prst="rect">
            <a:avLst/>
          </a:prstGeom>
          <a:noFill/>
        </p:spPr>
        <p:txBody>
          <a:bodyPr wrap="square" rtlCol="0">
            <a:noAutofit/>
          </a:bodyPr>
          <a:lstStyle/>
          <a:p>
            <a:r>
              <a:rPr lang="en-US" dirty="0" smtClean="0">
                <a:latin typeface="Scandia Medium"/>
                <a:cs typeface="Scandia Medium"/>
              </a:rPr>
              <a:t>SC </a:t>
            </a:r>
            <a:br>
              <a:rPr lang="en-US" dirty="0" smtClean="0">
                <a:latin typeface="Scandia Medium"/>
                <a:cs typeface="Scandia Medium"/>
              </a:rPr>
            </a:br>
            <a:r>
              <a:rPr lang="en-US" dirty="0" smtClean="0">
                <a:latin typeface="Scandia Medium"/>
                <a:cs typeface="Scandia Medium"/>
              </a:rPr>
              <a:t>Educational Television</a:t>
            </a:r>
            <a:br>
              <a:rPr lang="en-US" dirty="0" smtClean="0">
                <a:latin typeface="Scandia Medium"/>
                <a:cs typeface="Scandia Medium"/>
              </a:rPr>
            </a:br>
            <a:r>
              <a:rPr lang="en-US" dirty="0" smtClean="0">
                <a:latin typeface="Scandia Medium"/>
                <a:cs typeface="Scandia Medium"/>
              </a:rPr>
              <a:t>Commission </a:t>
            </a:r>
            <a:br>
              <a:rPr lang="en-US" dirty="0" smtClean="0">
                <a:latin typeface="Scandia Medium"/>
                <a:cs typeface="Scandia Medium"/>
              </a:rPr>
            </a:br>
            <a:endParaRPr lang="en-US" dirty="0">
              <a:latin typeface="Scandia Medium"/>
              <a:cs typeface="Scandia Medium"/>
            </a:endParaRPr>
          </a:p>
        </p:txBody>
      </p:sp>
      <p:sp>
        <p:nvSpPr>
          <p:cNvPr id="2" name="TextBox 1"/>
          <p:cNvSpPr txBox="1"/>
          <p:nvPr/>
        </p:nvSpPr>
        <p:spPr>
          <a:xfrm>
            <a:off x="1" y="5547946"/>
            <a:ext cx="3516838" cy="769441"/>
          </a:xfrm>
          <a:prstGeom prst="rect">
            <a:avLst/>
          </a:prstGeom>
          <a:noFill/>
        </p:spPr>
        <p:txBody>
          <a:bodyPr wrap="square" rtlCol="0">
            <a:spAutoFit/>
          </a:bodyPr>
          <a:lstStyle/>
          <a:p>
            <a:pPr algn="ctr"/>
            <a:r>
              <a:rPr lang="en-US" sz="2200" dirty="0" smtClean="0">
                <a:latin typeface="Scandia Medium"/>
              </a:rPr>
              <a:t>Goal Two | Objectives </a:t>
            </a:r>
          </a:p>
          <a:p>
            <a:pPr algn="ctr"/>
            <a:r>
              <a:rPr lang="en-US" sz="2200" dirty="0" smtClean="0">
                <a:latin typeface="Scandia Medium"/>
              </a:rPr>
              <a:t>and Strategies</a:t>
            </a:r>
            <a:endParaRPr lang="en-US" sz="2200" dirty="0">
              <a:latin typeface="Scandia Medium"/>
            </a:endParaRPr>
          </a:p>
        </p:txBody>
      </p:sp>
    </p:spTree>
    <p:extLst>
      <p:ext uri="{BB962C8B-B14F-4D97-AF65-F5344CB8AC3E}">
        <p14:creationId xmlns:p14="http://schemas.microsoft.com/office/powerpoint/2010/main" val="37910481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2" name="Title 1"/>
          <p:cNvSpPr>
            <a:spLocks noGrp="1"/>
          </p:cNvSpPr>
          <p:nvPr>
            <p:ph type="title"/>
          </p:nvPr>
        </p:nvSpPr>
        <p:spPr>
          <a:xfrm>
            <a:off x="-8880" y="5576640"/>
            <a:ext cx="3525719" cy="733836"/>
          </a:xfrm>
        </p:spPr>
        <p:txBody>
          <a:bodyPr>
            <a:normAutofit/>
          </a:bodyPr>
          <a:lstStyle/>
          <a:p>
            <a:r>
              <a:rPr lang="en-US" sz="3000" dirty="0" smtClean="0">
                <a:latin typeface="Scandia Medium"/>
              </a:rPr>
              <a:t>Mission and Vision</a:t>
            </a:r>
            <a:endParaRPr lang="en-US" sz="3000" dirty="0">
              <a:latin typeface="Scandia Medium"/>
              <a:cs typeface="Scandia Medium"/>
            </a:endParaRPr>
          </a:p>
        </p:txBody>
      </p:sp>
      <p:sp>
        <p:nvSpPr>
          <p:cNvPr id="3" name="Content Placeholder 2"/>
          <p:cNvSpPr>
            <a:spLocks noGrp="1"/>
          </p:cNvSpPr>
          <p:nvPr>
            <p:ph idx="1"/>
          </p:nvPr>
        </p:nvSpPr>
        <p:spPr>
          <a:xfrm>
            <a:off x="3785616" y="409434"/>
            <a:ext cx="5102352" cy="6290304"/>
          </a:xfrm>
        </p:spPr>
        <p:txBody>
          <a:bodyPr>
            <a:normAutofit/>
          </a:bodyPr>
          <a:lstStyle/>
          <a:p>
            <a:pPr marL="0" indent="0" algn="ctr">
              <a:buNone/>
            </a:pPr>
            <a:r>
              <a:rPr lang="en-US" sz="2800" b="1" dirty="0" smtClean="0">
                <a:latin typeface="Scandia Medium"/>
              </a:rPr>
              <a:t>Mission</a:t>
            </a:r>
          </a:p>
          <a:p>
            <a:pPr marL="0" indent="0">
              <a:buNone/>
            </a:pPr>
            <a:r>
              <a:rPr lang="en-US" sz="2400" dirty="0" smtClean="0">
                <a:latin typeface="Scandia Medium"/>
              </a:rPr>
              <a:t>To </a:t>
            </a:r>
            <a:r>
              <a:rPr lang="en-US" sz="2400" dirty="0">
                <a:latin typeface="Scandia Medium"/>
              </a:rPr>
              <a:t>enrich lives by educating children, informing and connecting citizens, celebrating our </a:t>
            </a:r>
            <a:r>
              <a:rPr lang="en-US" sz="2400" dirty="0" smtClean="0">
                <a:latin typeface="Scandia Medium"/>
              </a:rPr>
              <a:t>culture, </a:t>
            </a:r>
            <a:r>
              <a:rPr lang="en-US" sz="2400" dirty="0">
                <a:latin typeface="Scandia Medium"/>
              </a:rPr>
              <a:t>and instilling the joy of </a:t>
            </a:r>
            <a:r>
              <a:rPr lang="en-US" sz="2400" dirty="0" smtClean="0">
                <a:latin typeface="Scandia Medium"/>
              </a:rPr>
              <a:t>learning.</a:t>
            </a:r>
            <a:endParaRPr lang="en-US" sz="2400" dirty="0">
              <a:latin typeface="Scandia Medium"/>
            </a:endParaRPr>
          </a:p>
          <a:p>
            <a:pPr marL="0" indent="0">
              <a:buNone/>
            </a:pPr>
            <a:endParaRPr lang="en-US" sz="2800" dirty="0">
              <a:latin typeface="Scandia Medium"/>
            </a:endParaRPr>
          </a:p>
          <a:p>
            <a:pPr marL="0" indent="0" algn="ctr">
              <a:buNone/>
            </a:pPr>
            <a:r>
              <a:rPr lang="en-US" sz="2800" b="1" dirty="0" smtClean="0">
                <a:latin typeface="Scandia Medium"/>
              </a:rPr>
              <a:t>Vision</a:t>
            </a:r>
          </a:p>
          <a:p>
            <a:pPr marL="0" indent="0">
              <a:buNone/>
            </a:pPr>
            <a:r>
              <a:rPr lang="en-US" sz="2400" dirty="0" smtClean="0">
                <a:latin typeface="Scandia Medium"/>
              </a:rPr>
              <a:t>To </a:t>
            </a:r>
            <a:r>
              <a:rPr lang="en-US" sz="2400" dirty="0">
                <a:latin typeface="Scandia Medium"/>
              </a:rPr>
              <a:t>be recognized as a center of excellence for our region and the nation, providing indispensable information and education to the communities we </a:t>
            </a:r>
            <a:r>
              <a:rPr lang="en-US" sz="2400" dirty="0" smtClean="0">
                <a:latin typeface="Scandia Medium"/>
              </a:rPr>
              <a:t>serve.</a:t>
            </a:r>
            <a:endParaRPr lang="en-US" sz="2400" dirty="0">
              <a:latin typeface="Scandia Medium"/>
            </a:endParaRPr>
          </a:p>
        </p:txBody>
      </p:sp>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Tree>
    <p:extLst>
      <p:ext uri="{BB962C8B-B14F-4D97-AF65-F5344CB8AC3E}">
        <p14:creationId xmlns:p14="http://schemas.microsoft.com/office/powerpoint/2010/main" val="37209261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3" name="Content Placeholder 2"/>
          <p:cNvSpPr>
            <a:spLocks noGrp="1"/>
          </p:cNvSpPr>
          <p:nvPr>
            <p:ph idx="1"/>
          </p:nvPr>
        </p:nvSpPr>
        <p:spPr>
          <a:xfrm>
            <a:off x="3703336" y="312897"/>
            <a:ext cx="4983463" cy="5986891"/>
          </a:xfrm>
        </p:spPr>
        <p:txBody>
          <a:bodyPr>
            <a:noAutofit/>
          </a:bodyPr>
          <a:lstStyle/>
          <a:p>
            <a:pPr marL="457200" lvl="1" indent="0" algn="ctr">
              <a:buNone/>
            </a:pPr>
            <a:r>
              <a:rPr lang="en-US" sz="2000" b="1" dirty="0" smtClean="0">
                <a:latin typeface="Scandia Medium"/>
                <a:cs typeface="Scandia Regular"/>
              </a:rPr>
              <a:t>Goal Two</a:t>
            </a:r>
          </a:p>
          <a:p>
            <a:pPr marL="457200" lvl="1" indent="0">
              <a:buNone/>
            </a:pPr>
            <a:r>
              <a:rPr lang="en-US" sz="1800" dirty="0" smtClean="0">
                <a:latin typeface="Scandia Medium"/>
                <a:cs typeface="Scandia Regular"/>
              </a:rPr>
              <a:t>Produce, convene, distribute, and market educational resources </a:t>
            </a:r>
            <a:r>
              <a:rPr lang="en-US" sz="1800" dirty="0">
                <a:latin typeface="Scandia Medium"/>
                <a:cs typeface="Scandia Regular"/>
              </a:rPr>
              <a:t>for </a:t>
            </a:r>
            <a:r>
              <a:rPr lang="en-US" sz="1800" dirty="0" smtClean="0">
                <a:latin typeface="Scandia Medium"/>
                <a:cs typeface="Scandia Regular"/>
              </a:rPr>
              <a:t>SC’s Pre-K-12 </a:t>
            </a:r>
            <a:r>
              <a:rPr lang="en-US" sz="1800" dirty="0">
                <a:latin typeface="Scandia Medium"/>
                <a:cs typeface="Scandia Regular"/>
              </a:rPr>
              <a:t>administrators, teachers, </a:t>
            </a:r>
            <a:r>
              <a:rPr lang="en-US" sz="1800" dirty="0" smtClean="0">
                <a:latin typeface="Scandia Medium"/>
                <a:cs typeface="Scandia Regular"/>
              </a:rPr>
              <a:t>staff, </a:t>
            </a:r>
            <a:r>
              <a:rPr lang="en-US" sz="1800" dirty="0">
                <a:latin typeface="Scandia Medium"/>
                <a:cs typeface="Scandia Regular"/>
              </a:rPr>
              <a:t>and students; </a:t>
            </a:r>
            <a:r>
              <a:rPr lang="en-US" sz="1800" dirty="0" smtClean="0">
                <a:latin typeface="Scandia Medium"/>
                <a:cs typeface="Scandia Regular"/>
              </a:rPr>
              <a:t>use </a:t>
            </a:r>
            <a:r>
              <a:rPr lang="en-US" sz="1800" dirty="0">
                <a:latin typeface="Scandia Medium"/>
                <a:cs typeface="Scandia Regular"/>
              </a:rPr>
              <a:t>current educational content tools, technology, networks, and teaching practices that can be replicated throughout the state; combine these efforts with teacher training and credited recertification courses to meet the goals of the Profile of the </a:t>
            </a:r>
            <a:r>
              <a:rPr lang="en-US" sz="1800" dirty="0" smtClean="0">
                <a:latin typeface="Scandia Medium"/>
                <a:cs typeface="Scandia Regular"/>
              </a:rPr>
              <a:t>SC </a:t>
            </a:r>
            <a:r>
              <a:rPr lang="en-US" sz="1800" dirty="0">
                <a:latin typeface="Scandia Medium"/>
                <a:cs typeface="Scandia Regular"/>
              </a:rPr>
              <a:t>Graduate</a:t>
            </a:r>
            <a:r>
              <a:rPr lang="en-US" sz="1800" dirty="0" smtClean="0">
                <a:latin typeface="Scandia Medium"/>
                <a:cs typeface="Scandia Regular"/>
              </a:rPr>
              <a:t>.</a:t>
            </a:r>
          </a:p>
          <a:p>
            <a:pPr lvl="1"/>
            <a:endParaRPr lang="en-US" sz="1800" dirty="0" smtClean="0">
              <a:latin typeface="Scandia Medium"/>
              <a:cs typeface="Scandia Regular"/>
            </a:endParaRPr>
          </a:p>
          <a:p>
            <a:pPr marL="0" indent="0" algn="ctr">
              <a:buNone/>
            </a:pPr>
            <a:r>
              <a:rPr lang="en-US" sz="1800" dirty="0" smtClean="0">
                <a:latin typeface="Scandia Medium"/>
              </a:rPr>
              <a:t>	</a:t>
            </a:r>
            <a:r>
              <a:rPr lang="en-US" sz="2000" b="1" dirty="0" smtClean="0">
                <a:latin typeface="Scandia Medium"/>
              </a:rPr>
              <a:t>Divisions</a:t>
            </a:r>
          </a:p>
          <a:p>
            <a:pPr lvl="1">
              <a:buFont typeface="Arial" panose="020B0604020202020204" pitchFamily="34" charset="0"/>
              <a:buChar char="•"/>
            </a:pPr>
            <a:r>
              <a:rPr lang="en-US" sz="1800" dirty="0" smtClean="0">
                <a:latin typeface="Scandia Medium"/>
              </a:rPr>
              <a:t>Development</a:t>
            </a:r>
          </a:p>
          <a:p>
            <a:pPr lvl="1">
              <a:buFont typeface="Arial" panose="020B0604020202020204" pitchFamily="34" charset="0"/>
              <a:buChar char="•"/>
            </a:pPr>
            <a:r>
              <a:rPr lang="en-US" sz="1800" dirty="0" smtClean="0">
                <a:latin typeface="Scandia Medium"/>
              </a:rPr>
              <a:t>Education</a:t>
            </a:r>
          </a:p>
          <a:p>
            <a:pPr lvl="1">
              <a:buFont typeface="Arial" panose="020B0604020202020204" pitchFamily="34" charset="0"/>
              <a:buChar char="•"/>
            </a:pPr>
            <a:r>
              <a:rPr lang="en-US" sz="1800" dirty="0" smtClean="0">
                <a:latin typeface="Scandia Medium"/>
              </a:rPr>
              <a:t>Content</a:t>
            </a:r>
          </a:p>
          <a:p>
            <a:pPr lvl="1">
              <a:buFont typeface="Arial" panose="020B0604020202020204" pitchFamily="34" charset="0"/>
              <a:buChar char="•"/>
            </a:pPr>
            <a:r>
              <a:rPr lang="en-US" sz="1800" dirty="0" smtClean="0">
                <a:latin typeface="Scandia Medium"/>
              </a:rPr>
              <a:t>Technology</a:t>
            </a:r>
          </a:p>
          <a:p>
            <a:pPr marL="457200" lvl="1" indent="0">
              <a:buNone/>
            </a:pPr>
            <a:endParaRPr lang="en-US" sz="1800" dirty="0">
              <a:latin typeface="Scandia Medium"/>
            </a:endParaRPr>
          </a:p>
        </p:txBody>
      </p:sp>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
        <p:nvSpPr>
          <p:cNvPr id="7" name="TextBox 6"/>
          <p:cNvSpPr txBox="1"/>
          <p:nvPr/>
        </p:nvSpPr>
        <p:spPr>
          <a:xfrm>
            <a:off x="1" y="5684295"/>
            <a:ext cx="3516838" cy="461665"/>
          </a:xfrm>
          <a:prstGeom prst="rect">
            <a:avLst/>
          </a:prstGeom>
          <a:noFill/>
        </p:spPr>
        <p:txBody>
          <a:bodyPr wrap="square" rtlCol="0">
            <a:spAutoFit/>
          </a:bodyPr>
          <a:lstStyle/>
          <a:p>
            <a:pPr algn="ctr"/>
            <a:r>
              <a:rPr lang="en-US" sz="2400" dirty="0" smtClean="0">
                <a:latin typeface="Scandia Medium"/>
              </a:rPr>
              <a:t>Goal Two</a:t>
            </a:r>
            <a:endParaRPr lang="en-US" sz="2400" dirty="0">
              <a:latin typeface="Scandia Medium"/>
            </a:endParaRPr>
          </a:p>
        </p:txBody>
      </p:sp>
    </p:spTree>
    <p:extLst>
      <p:ext uri="{BB962C8B-B14F-4D97-AF65-F5344CB8AC3E}">
        <p14:creationId xmlns:p14="http://schemas.microsoft.com/office/powerpoint/2010/main" val="15162570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3" name="Content Placeholder 2"/>
          <p:cNvSpPr>
            <a:spLocks noGrp="1"/>
          </p:cNvSpPr>
          <p:nvPr>
            <p:ph idx="1"/>
          </p:nvPr>
        </p:nvSpPr>
        <p:spPr>
          <a:xfrm>
            <a:off x="3703336" y="458177"/>
            <a:ext cx="4983463" cy="5936776"/>
          </a:xfrm>
        </p:spPr>
        <p:txBody>
          <a:bodyPr>
            <a:noAutofit/>
          </a:bodyPr>
          <a:lstStyle/>
          <a:p>
            <a:pPr marL="0" indent="0" algn="ctr">
              <a:buNone/>
            </a:pPr>
            <a:r>
              <a:rPr lang="en-US" sz="2000" b="1" dirty="0">
                <a:latin typeface="Scandia Medium"/>
                <a:cs typeface="Scandia Regular"/>
              </a:rPr>
              <a:t>Achieving </a:t>
            </a:r>
            <a:r>
              <a:rPr lang="en-US" sz="2000" b="1" dirty="0" smtClean="0">
                <a:latin typeface="Scandia Medium"/>
                <a:cs typeface="Scandia Regular"/>
              </a:rPr>
              <a:t>SCETV’s </a:t>
            </a:r>
            <a:r>
              <a:rPr lang="en-US" sz="2000" b="1" dirty="0">
                <a:latin typeface="Scandia Medium"/>
                <a:cs typeface="Scandia Regular"/>
              </a:rPr>
              <a:t>Vision </a:t>
            </a:r>
            <a:endParaRPr lang="en-US" sz="2000" b="1" dirty="0" smtClean="0">
              <a:latin typeface="Scandia Medium"/>
              <a:cs typeface="Scandia Regular"/>
            </a:endParaRPr>
          </a:p>
          <a:p>
            <a:pPr marL="0" indent="0" algn="ctr">
              <a:buNone/>
            </a:pPr>
            <a:r>
              <a:rPr lang="en-US" sz="2000" b="1" dirty="0" smtClean="0">
                <a:latin typeface="Scandia Medium"/>
                <a:cs typeface="Scandia Regular"/>
              </a:rPr>
              <a:t>through </a:t>
            </a:r>
            <a:r>
              <a:rPr lang="en-US" sz="2000" b="1" dirty="0">
                <a:latin typeface="Scandia Medium"/>
                <a:cs typeface="Scandia Regular"/>
              </a:rPr>
              <a:t>Goal </a:t>
            </a:r>
            <a:r>
              <a:rPr lang="en-US" sz="2000" b="1" dirty="0" smtClean="0">
                <a:latin typeface="Scandia Medium"/>
                <a:cs typeface="Scandia Regular"/>
              </a:rPr>
              <a:t>Two</a:t>
            </a:r>
          </a:p>
          <a:p>
            <a:pPr marL="0" indent="0" algn="ctr">
              <a:buNone/>
            </a:pPr>
            <a:endParaRPr lang="en-US" sz="2000" b="1" dirty="0">
              <a:latin typeface="Scandia Medium"/>
              <a:cs typeface="Scandia Regular"/>
            </a:endParaRPr>
          </a:p>
          <a:p>
            <a:pPr marL="457200" lvl="1" indent="0">
              <a:buNone/>
            </a:pPr>
            <a:r>
              <a:rPr lang="en-US" sz="2000" dirty="0" smtClean="0">
                <a:latin typeface="Scandia Medium"/>
                <a:cs typeface="Scandia Regular"/>
              </a:rPr>
              <a:t>Allows the agency to understand the needs of teachers, students, and citizens and to utilize content resources and technology to better meet those needs in the classroom and the community</a:t>
            </a:r>
          </a:p>
        </p:txBody>
      </p:sp>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
        <p:nvSpPr>
          <p:cNvPr id="7" name="TextBox 6"/>
          <p:cNvSpPr txBox="1"/>
          <p:nvPr/>
        </p:nvSpPr>
        <p:spPr>
          <a:xfrm>
            <a:off x="1" y="5684295"/>
            <a:ext cx="3516838" cy="461665"/>
          </a:xfrm>
          <a:prstGeom prst="rect">
            <a:avLst/>
          </a:prstGeom>
          <a:noFill/>
        </p:spPr>
        <p:txBody>
          <a:bodyPr wrap="square" rtlCol="0">
            <a:spAutoFit/>
          </a:bodyPr>
          <a:lstStyle/>
          <a:p>
            <a:pPr algn="ctr"/>
            <a:r>
              <a:rPr lang="en-US" sz="2400" dirty="0">
                <a:latin typeface="Scandia Medium"/>
              </a:rPr>
              <a:t>Achieving Agency Vision</a:t>
            </a:r>
          </a:p>
        </p:txBody>
      </p:sp>
    </p:spTree>
    <p:extLst>
      <p:ext uri="{BB962C8B-B14F-4D97-AF65-F5344CB8AC3E}">
        <p14:creationId xmlns:p14="http://schemas.microsoft.com/office/powerpoint/2010/main" val="30583746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3" name="Content Placeholder 2"/>
          <p:cNvSpPr>
            <a:spLocks noGrp="1"/>
          </p:cNvSpPr>
          <p:nvPr>
            <p:ph idx="1"/>
          </p:nvPr>
        </p:nvSpPr>
        <p:spPr>
          <a:xfrm>
            <a:off x="3840072" y="103093"/>
            <a:ext cx="4983463" cy="6664036"/>
          </a:xfrm>
        </p:spPr>
        <p:txBody>
          <a:bodyPr>
            <a:noAutofit/>
          </a:bodyPr>
          <a:lstStyle/>
          <a:p>
            <a:pPr marL="0" indent="0" algn="ctr">
              <a:buNone/>
            </a:pPr>
            <a:r>
              <a:rPr lang="en-US" sz="1600" b="1" dirty="0" smtClean="0">
                <a:latin typeface="Scandia Medium"/>
              </a:rPr>
              <a:t>Improve </a:t>
            </a:r>
            <a:r>
              <a:rPr lang="en-US" sz="1600" b="1" dirty="0">
                <a:latin typeface="Scandia Medium"/>
              </a:rPr>
              <a:t>T</a:t>
            </a:r>
            <a:r>
              <a:rPr lang="en-US" sz="1600" b="1" dirty="0" smtClean="0">
                <a:latin typeface="Scandia Medium"/>
              </a:rPr>
              <a:t>eacher </a:t>
            </a:r>
            <a:r>
              <a:rPr lang="en-US" sz="1600" b="1" dirty="0">
                <a:latin typeface="Scandia Medium"/>
              </a:rPr>
              <a:t>Q</a:t>
            </a:r>
            <a:r>
              <a:rPr lang="en-US" sz="1600" b="1" dirty="0" smtClean="0">
                <a:latin typeface="Scandia Medium"/>
              </a:rPr>
              <a:t>uality </a:t>
            </a:r>
            <a:r>
              <a:rPr lang="en-US" sz="1600" b="1" dirty="0">
                <a:latin typeface="Scandia Medium"/>
              </a:rPr>
              <a:t>by </a:t>
            </a:r>
            <a:r>
              <a:rPr lang="en-US" sz="1600" b="1" dirty="0" smtClean="0">
                <a:latin typeface="Scandia Medium"/>
              </a:rPr>
              <a:t>Customizing Face-to-face </a:t>
            </a:r>
            <a:r>
              <a:rPr lang="en-US" sz="1600" b="1" dirty="0">
                <a:latin typeface="Scandia Medium"/>
              </a:rPr>
              <a:t>T</a:t>
            </a:r>
            <a:r>
              <a:rPr lang="en-US" sz="1600" b="1" dirty="0" smtClean="0">
                <a:latin typeface="Scandia Medium"/>
              </a:rPr>
              <a:t>raining and Online Professional Development Services Based </a:t>
            </a:r>
            <a:r>
              <a:rPr lang="en-US" sz="1600" b="1" dirty="0">
                <a:latin typeface="Scandia Medium"/>
              </a:rPr>
              <a:t>on the </a:t>
            </a:r>
            <a:r>
              <a:rPr lang="en-US" sz="1600" b="1" dirty="0" smtClean="0">
                <a:latin typeface="Scandia Medium"/>
              </a:rPr>
              <a:t>State's </a:t>
            </a:r>
            <a:r>
              <a:rPr lang="en-US" sz="1600" b="1" dirty="0">
                <a:latin typeface="Scandia Medium"/>
              </a:rPr>
              <a:t>and </a:t>
            </a:r>
            <a:r>
              <a:rPr lang="en-US" sz="1600" b="1" dirty="0" smtClean="0">
                <a:latin typeface="Scandia Medium"/>
              </a:rPr>
              <a:t>Local Schools</a:t>
            </a:r>
            <a:r>
              <a:rPr lang="en-US" sz="1600" b="1" dirty="0">
                <a:latin typeface="Scandia Medium"/>
              </a:rPr>
              <a:t>’ </a:t>
            </a:r>
            <a:r>
              <a:rPr lang="en-US" sz="1600" b="1" dirty="0" smtClean="0">
                <a:latin typeface="Scandia Medium"/>
              </a:rPr>
              <a:t>Subject</a:t>
            </a:r>
            <a:r>
              <a:rPr lang="en-US" sz="1600" b="1" dirty="0">
                <a:latin typeface="Scandia Medium"/>
              </a:rPr>
              <a:t>, </a:t>
            </a:r>
            <a:r>
              <a:rPr lang="en-US" sz="1600" b="1" dirty="0" smtClean="0">
                <a:latin typeface="Scandia Medium"/>
              </a:rPr>
              <a:t>Skills </a:t>
            </a:r>
            <a:r>
              <a:rPr lang="en-US" sz="1600" b="1" dirty="0">
                <a:latin typeface="Scandia Medium"/>
              </a:rPr>
              <a:t>and </a:t>
            </a:r>
            <a:r>
              <a:rPr lang="en-US" sz="1600" b="1" dirty="0" smtClean="0">
                <a:latin typeface="Scandia Medium"/>
              </a:rPr>
              <a:t>Career Needs</a:t>
            </a:r>
          </a:p>
          <a:p>
            <a:pPr marL="457200" lvl="1" indent="0">
              <a:buNone/>
            </a:pPr>
            <a:endParaRPr lang="en-US" sz="1400" dirty="0" smtClean="0">
              <a:latin typeface="Scandia Medium"/>
            </a:endParaRPr>
          </a:p>
          <a:p>
            <a:pPr marL="457200" lvl="1" indent="0">
              <a:buNone/>
            </a:pPr>
            <a:r>
              <a:rPr lang="en-US" sz="1600" dirty="0" smtClean="0">
                <a:latin typeface="Scandia Medium"/>
              </a:rPr>
              <a:t>Objective:</a:t>
            </a:r>
          </a:p>
          <a:p>
            <a:pPr marL="457200" lvl="1" indent="0">
              <a:buNone/>
            </a:pPr>
            <a:r>
              <a:rPr lang="en-US" sz="1600" dirty="0" smtClean="0">
                <a:latin typeface="Scandia Medium"/>
              </a:rPr>
              <a:t>Provides </a:t>
            </a:r>
            <a:r>
              <a:rPr lang="en-US" sz="1600" dirty="0">
                <a:latin typeface="Scandia Medium"/>
              </a:rPr>
              <a:t>face-to-face training within schools, at regional </a:t>
            </a:r>
            <a:r>
              <a:rPr lang="en-US" sz="1600" dirty="0" smtClean="0">
                <a:latin typeface="Scandia Medium"/>
              </a:rPr>
              <a:t>centers, </a:t>
            </a:r>
            <a:r>
              <a:rPr lang="en-US" sz="1600" dirty="0">
                <a:latin typeface="Scandia Medium"/>
              </a:rPr>
              <a:t>and at </a:t>
            </a:r>
            <a:r>
              <a:rPr lang="en-US" sz="1600" dirty="0" smtClean="0">
                <a:latin typeface="Scandia Medium"/>
              </a:rPr>
              <a:t>SCETV; Provides </a:t>
            </a:r>
            <a:r>
              <a:rPr lang="en-US" sz="1600" dirty="0">
                <a:latin typeface="Scandia Medium"/>
              </a:rPr>
              <a:t>online courses for teachers to acquire recertification through the SC Department of </a:t>
            </a:r>
            <a:r>
              <a:rPr lang="en-US" sz="1600" dirty="0" smtClean="0">
                <a:latin typeface="Scandia Medium"/>
              </a:rPr>
              <a:t>Education</a:t>
            </a:r>
          </a:p>
          <a:p>
            <a:pPr lvl="2"/>
            <a:r>
              <a:rPr lang="en-US" sz="1600" dirty="0" smtClean="0">
                <a:latin typeface="Scandia Medium"/>
              </a:rPr>
              <a:t>Provide the means for teachers to acquire required certifications and make available resources that are beneficial to teachers in furthering their knowledge and skills</a:t>
            </a:r>
          </a:p>
          <a:p>
            <a:pPr lvl="2"/>
            <a:r>
              <a:rPr lang="en-US" sz="1600" dirty="0" smtClean="0">
                <a:latin typeface="Scandia Medium"/>
              </a:rPr>
              <a:t>FTEs </a:t>
            </a:r>
            <a:r>
              <a:rPr lang="en-US" sz="1600" dirty="0">
                <a:latin typeface="Scandia Medium"/>
              </a:rPr>
              <a:t>needed to achieve this </a:t>
            </a:r>
            <a:r>
              <a:rPr lang="en-US" sz="1600" dirty="0" smtClean="0">
                <a:latin typeface="Scandia Medium"/>
              </a:rPr>
              <a:t>strategy: 5.85</a:t>
            </a:r>
            <a:endParaRPr lang="en-US" sz="1600" dirty="0">
              <a:latin typeface="Scandia Medium"/>
            </a:endParaRPr>
          </a:p>
          <a:p>
            <a:pPr lvl="2"/>
            <a:r>
              <a:rPr lang="en-US" sz="1600" dirty="0" smtClean="0">
                <a:latin typeface="Scandia Medium"/>
              </a:rPr>
              <a:t>Budget used to accomplish this strategy: $686,870</a:t>
            </a:r>
          </a:p>
          <a:p>
            <a:pPr lvl="3"/>
            <a:r>
              <a:rPr lang="en-US" sz="1600" dirty="0" smtClean="0">
                <a:latin typeface="Scandia Medium"/>
              </a:rPr>
              <a:t>2</a:t>
            </a:r>
            <a:r>
              <a:rPr lang="en-US" sz="1600" dirty="0">
                <a:latin typeface="Scandia Medium"/>
              </a:rPr>
              <a:t>% of the </a:t>
            </a:r>
            <a:r>
              <a:rPr lang="en-US" sz="1600" dirty="0" smtClean="0">
                <a:latin typeface="Scandia Medium"/>
              </a:rPr>
              <a:t>budget</a:t>
            </a:r>
          </a:p>
          <a:p>
            <a:pPr lvl="3"/>
            <a:endParaRPr lang="en-US" sz="1050" dirty="0">
              <a:latin typeface="Scandia Medium"/>
            </a:endParaRPr>
          </a:p>
          <a:p>
            <a:pPr marL="457200" lvl="1" indent="0">
              <a:buNone/>
            </a:pPr>
            <a:r>
              <a:rPr lang="en-US" sz="1600" dirty="0" smtClean="0">
                <a:latin typeface="Scandia Medium"/>
              </a:rPr>
              <a:t>Primary Relationships:</a:t>
            </a:r>
          </a:p>
          <a:p>
            <a:pPr lvl="2"/>
            <a:r>
              <a:rPr lang="en-US" sz="1600" dirty="0" smtClean="0">
                <a:latin typeface="Scandia Medium"/>
              </a:rPr>
              <a:t>SCETV Endowment, PBS, Local School Districts, DOE, EOC</a:t>
            </a:r>
          </a:p>
        </p:txBody>
      </p:sp>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
        <p:nvSpPr>
          <p:cNvPr id="7" name="TextBox 6"/>
          <p:cNvSpPr txBox="1"/>
          <p:nvPr/>
        </p:nvSpPr>
        <p:spPr>
          <a:xfrm>
            <a:off x="1" y="5706904"/>
            <a:ext cx="3516838" cy="461665"/>
          </a:xfrm>
          <a:prstGeom prst="rect">
            <a:avLst/>
          </a:prstGeom>
          <a:noFill/>
        </p:spPr>
        <p:txBody>
          <a:bodyPr wrap="square" rtlCol="0">
            <a:spAutoFit/>
          </a:bodyPr>
          <a:lstStyle/>
          <a:p>
            <a:pPr algn="ctr"/>
            <a:r>
              <a:rPr lang="en-US" sz="2400" dirty="0" smtClean="0">
                <a:latin typeface="Scandia Medium"/>
              </a:rPr>
              <a:t>Goal Two | Strategy One </a:t>
            </a:r>
          </a:p>
        </p:txBody>
      </p:sp>
    </p:spTree>
    <p:extLst>
      <p:ext uri="{BB962C8B-B14F-4D97-AF65-F5344CB8AC3E}">
        <p14:creationId xmlns:p14="http://schemas.microsoft.com/office/powerpoint/2010/main" val="1122110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3" name="Content Placeholder 2"/>
          <p:cNvSpPr>
            <a:spLocks noGrp="1"/>
          </p:cNvSpPr>
          <p:nvPr>
            <p:ph idx="1"/>
          </p:nvPr>
        </p:nvSpPr>
        <p:spPr>
          <a:xfrm>
            <a:off x="3674016" y="111098"/>
            <a:ext cx="5292463" cy="6648627"/>
          </a:xfrm>
        </p:spPr>
        <p:txBody>
          <a:bodyPr>
            <a:noAutofit/>
          </a:bodyPr>
          <a:lstStyle/>
          <a:p>
            <a:pPr marL="0" indent="0" algn="ctr">
              <a:buNone/>
            </a:pPr>
            <a:r>
              <a:rPr lang="en-US" sz="1600" b="1" dirty="0" smtClean="0">
                <a:latin typeface="Scandia Medium"/>
              </a:rPr>
              <a:t>Collaborate </a:t>
            </a:r>
            <a:r>
              <a:rPr lang="en-US" sz="1600" b="1" dirty="0">
                <a:latin typeface="Scandia Medium"/>
              </a:rPr>
              <a:t>with </a:t>
            </a:r>
            <a:r>
              <a:rPr lang="en-US" sz="1600" b="1" dirty="0" smtClean="0">
                <a:latin typeface="Scandia Medium"/>
              </a:rPr>
              <a:t>DOE, School Districts </a:t>
            </a:r>
            <a:r>
              <a:rPr lang="en-US" sz="1600" b="1" dirty="0">
                <a:latin typeface="Scandia Medium"/>
              </a:rPr>
              <a:t>and </a:t>
            </a:r>
            <a:r>
              <a:rPr lang="en-US" sz="1600" b="1" dirty="0" smtClean="0">
                <a:latin typeface="Scandia Medium"/>
              </a:rPr>
              <a:t>Applicable State Education Institutions </a:t>
            </a:r>
            <a:r>
              <a:rPr lang="en-US" sz="1600" b="1" dirty="0">
                <a:latin typeface="Scandia Medium"/>
              </a:rPr>
              <a:t>to </a:t>
            </a:r>
            <a:r>
              <a:rPr lang="en-US" sz="1600" b="1" dirty="0" smtClean="0">
                <a:latin typeface="Scandia Medium"/>
              </a:rPr>
              <a:t>Create</a:t>
            </a:r>
            <a:r>
              <a:rPr lang="en-US" sz="1600" b="1" dirty="0">
                <a:latin typeface="Scandia Medium"/>
              </a:rPr>
              <a:t>, </a:t>
            </a:r>
            <a:r>
              <a:rPr lang="en-US" sz="1600" b="1" dirty="0" smtClean="0">
                <a:latin typeface="Scandia Medium"/>
              </a:rPr>
              <a:t>Convene</a:t>
            </a:r>
            <a:r>
              <a:rPr lang="en-US" sz="1600" b="1" dirty="0">
                <a:latin typeface="Scandia Medium"/>
              </a:rPr>
              <a:t>, and </a:t>
            </a:r>
            <a:r>
              <a:rPr lang="en-US" sz="1600" b="1" dirty="0" smtClean="0">
                <a:latin typeface="Scandia Medium"/>
              </a:rPr>
              <a:t>Distribute Educational Content </a:t>
            </a:r>
            <a:r>
              <a:rPr lang="en-US" sz="1600" b="1" dirty="0">
                <a:latin typeface="Scandia Medium"/>
              </a:rPr>
              <a:t>to </a:t>
            </a:r>
            <a:r>
              <a:rPr lang="en-US" sz="1600" b="1" dirty="0" smtClean="0">
                <a:latin typeface="Scandia Medium"/>
              </a:rPr>
              <a:t>Support Pre-K-12 Needs Identified Within Profile </a:t>
            </a:r>
            <a:r>
              <a:rPr lang="en-US" sz="1600" b="1" dirty="0">
                <a:latin typeface="Scandia Medium"/>
              </a:rPr>
              <a:t>of the SC </a:t>
            </a:r>
            <a:r>
              <a:rPr lang="en-US" sz="1600" b="1" dirty="0" smtClean="0">
                <a:latin typeface="Scandia Medium"/>
              </a:rPr>
              <a:t>Graduate</a:t>
            </a:r>
          </a:p>
          <a:p>
            <a:pPr marL="457200" lvl="1" indent="0">
              <a:buNone/>
            </a:pPr>
            <a:endParaRPr lang="en-US" sz="1400" dirty="0" smtClean="0">
              <a:latin typeface="Scandia Medium"/>
            </a:endParaRPr>
          </a:p>
          <a:p>
            <a:pPr marL="457200" lvl="1" indent="0">
              <a:buNone/>
            </a:pPr>
            <a:r>
              <a:rPr lang="en-US" sz="1400" dirty="0" smtClean="0">
                <a:latin typeface="Scandia Medium"/>
              </a:rPr>
              <a:t>Objective:</a:t>
            </a:r>
          </a:p>
          <a:p>
            <a:pPr marL="457200" lvl="1" indent="0">
              <a:buNone/>
            </a:pPr>
            <a:r>
              <a:rPr lang="en-US" sz="1400" dirty="0" smtClean="0">
                <a:latin typeface="Scandia Medium"/>
              </a:rPr>
              <a:t>Creates </a:t>
            </a:r>
            <a:r>
              <a:rPr lang="en-US" sz="1400" dirty="0">
                <a:latin typeface="Scandia Medium"/>
              </a:rPr>
              <a:t>a new </a:t>
            </a:r>
            <a:r>
              <a:rPr lang="en-US" sz="1400" dirty="0" smtClean="0">
                <a:latin typeface="Scandia Medium"/>
              </a:rPr>
              <a:t>platform for Pre-K-12 lessons that teachers use </a:t>
            </a:r>
            <a:r>
              <a:rPr lang="en-US" sz="1400" dirty="0">
                <a:latin typeface="Scandia Medium"/>
              </a:rPr>
              <a:t>in the classroom </a:t>
            </a:r>
            <a:r>
              <a:rPr lang="en-US" sz="1400" dirty="0" smtClean="0">
                <a:latin typeface="Scandia Medium"/>
              </a:rPr>
              <a:t>and provides </a:t>
            </a:r>
            <a:r>
              <a:rPr lang="en-US" sz="1400" dirty="0">
                <a:latin typeface="Scandia Medium"/>
              </a:rPr>
              <a:t>statewide national and local </a:t>
            </a:r>
            <a:r>
              <a:rPr lang="en-US" sz="1400" dirty="0" smtClean="0">
                <a:latin typeface="Scandia Medium"/>
              </a:rPr>
              <a:t>educational </a:t>
            </a:r>
            <a:r>
              <a:rPr lang="en-US" sz="1400" dirty="0">
                <a:latin typeface="Scandia Medium"/>
              </a:rPr>
              <a:t>content through </a:t>
            </a:r>
            <a:r>
              <a:rPr lang="en-US" sz="1400" dirty="0" smtClean="0">
                <a:latin typeface="Scandia Medium"/>
              </a:rPr>
              <a:t>SCETV </a:t>
            </a:r>
            <a:r>
              <a:rPr lang="en-US" sz="1400" dirty="0">
                <a:latin typeface="Scandia Medium"/>
              </a:rPr>
              <a:t>StreamlineSC, </a:t>
            </a:r>
            <a:r>
              <a:rPr lang="en-US" sz="1400" dirty="0" smtClean="0">
                <a:latin typeface="Scandia Medium"/>
              </a:rPr>
              <a:t>PBS </a:t>
            </a:r>
            <a:r>
              <a:rPr lang="en-US" sz="1400" dirty="0">
                <a:latin typeface="Scandia Medium"/>
              </a:rPr>
              <a:t>LearningMedia, </a:t>
            </a:r>
            <a:r>
              <a:rPr lang="en-US" sz="1400" dirty="0" smtClean="0">
                <a:latin typeface="Scandia Medium"/>
              </a:rPr>
              <a:t>SCETV's </a:t>
            </a:r>
            <a:r>
              <a:rPr lang="en-US" sz="1400" dirty="0">
                <a:latin typeface="Scandia Medium"/>
              </a:rPr>
              <a:t>Knowitall.org, and LearningWhy for students, </a:t>
            </a:r>
            <a:r>
              <a:rPr lang="en-US" sz="1400" dirty="0" smtClean="0">
                <a:latin typeface="Scandia Medium"/>
              </a:rPr>
              <a:t>teachers, </a:t>
            </a:r>
            <a:r>
              <a:rPr lang="en-US" sz="1400" dirty="0">
                <a:latin typeface="Scandia Medium"/>
              </a:rPr>
              <a:t>staff, and </a:t>
            </a:r>
            <a:r>
              <a:rPr lang="en-US" sz="1400" dirty="0" smtClean="0">
                <a:latin typeface="Scandia Medium"/>
              </a:rPr>
              <a:t>administrators</a:t>
            </a:r>
            <a:endParaRPr lang="en-US" sz="1400" dirty="0">
              <a:latin typeface="Scandia Medium"/>
            </a:endParaRPr>
          </a:p>
          <a:p>
            <a:pPr lvl="2"/>
            <a:r>
              <a:rPr lang="en-US" sz="1400" dirty="0" smtClean="0">
                <a:latin typeface="Scandia Medium"/>
              </a:rPr>
              <a:t>Provides distribution platforms for content and training </a:t>
            </a:r>
            <a:r>
              <a:rPr lang="en-US" sz="1400" dirty="0">
                <a:latin typeface="Scandia Medium"/>
              </a:rPr>
              <a:t>t</a:t>
            </a:r>
            <a:r>
              <a:rPr lang="en-US" sz="1400" dirty="0" smtClean="0">
                <a:latin typeface="Scandia Medium"/>
              </a:rPr>
              <a:t>ools that can be used by teachers, students, administrators, and parents  </a:t>
            </a:r>
            <a:endParaRPr lang="en-US" sz="1400" dirty="0">
              <a:latin typeface="Scandia Medium"/>
            </a:endParaRPr>
          </a:p>
          <a:p>
            <a:pPr lvl="2"/>
            <a:r>
              <a:rPr lang="en-US" sz="1400" dirty="0" smtClean="0">
                <a:latin typeface="Scandia Medium"/>
              </a:rPr>
              <a:t>FTEs </a:t>
            </a:r>
            <a:r>
              <a:rPr lang="en-US" sz="1400" dirty="0">
                <a:latin typeface="Scandia Medium"/>
              </a:rPr>
              <a:t>needed to achieve this </a:t>
            </a:r>
            <a:r>
              <a:rPr lang="en-US" sz="1400" dirty="0" smtClean="0">
                <a:latin typeface="Scandia Medium"/>
              </a:rPr>
              <a:t>strategy: 7.80</a:t>
            </a:r>
            <a:endParaRPr lang="en-US" sz="1400" dirty="0">
              <a:latin typeface="Scandia Medium"/>
            </a:endParaRPr>
          </a:p>
          <a:p>
            <a:pPr lvl="2"/>
            <a:r>
              <a:rPr lang="en-US" sz="1400" dirty="0" smtClean="0">
                <a:latin typeface="Scandia Medium"/>
              </a:rPr>
              <a:t>Budget used to accomplish this strategy: $1,397,841</a:t>
            </a:r>
          </a:p>
          <a:p>
            <a:pPr lvl="3"/>
            <a:r>
              <a:rPr lang="en-US" sz="1400" dirty="0" smtClean="0">
                <a:latin typeface="Scandia Medium"/>
              </a:rPr>
              <a:t>4% </a:t>
            </a:r>
            <a:r>
              <a:rPr lang="en-US" sz="1400" dirty="0">
                <a:latin typeface="Scandia Medium"/>
              </a:rPr>
              <a:t>of the </a:t>
            </a:r>
            <a:r>
              <a:rPr lang="en-US" sz="1400" dirty="0" smtClean="0">
                <a:latin typeface="Scandia Medium"/>
              </a:rPr>
              <a:t>budget</a:t>
            </a:r>
          </a:p>
          <a:p>
            <a:pPr marL="1371600" lvl="3" indent="0">
              <a:buNone/>
            </a:pPr>
            <a:endParaRPr lang="en-US" sz="1400" dirty="0">
              <a:latin typeface="Scandia Medium"/>
            </a:endParaRPr>
          </a:p>
          <a:p>
            <a:pPr marL="457200" lvl="1" indent="0">
              <a:buNone/>
            </a:pPr>
            <a:r>
              <a:rPr lang="en-US" sz="1400" dirty="0" smtClean="0">
                <a:latin typeface="Scandia Medium"/>
              </a:rPr>
              <a:t>Primary Relationships:</a:t>
            </a:r>
          </a:p>
          <a:p>
            <a:pPr lvl="2"/>
            <a:r>
              <a:rPr lang="en-US" sz="1400" dirty="0" smtClean="0">
                <a:latin typeface="Scandia Medium"/>
              </a:rPr>
              <a:t>DOE, EOC, PBS, Cyberwoven, Local School Districts</a:t>
            </a:r>
            <a:endParaRPr lang="en-US" sz="1400" dirty="0">
              <a:latin typeface="Scandia Medium"/>
            </a:endParaRPr>
          </a:p>
          <a:p>
            <a:pPr marL="914400" lvl="2" indent="0">
              <a:buNone/>
            </a:pPr>
            <a:endParaRPr lang="en-US" sz="1400" dirty="0" smtClean="0">
              <a:latin typeface="Scandia Medium"/>
            </a:endParaRPr>
          </a:p>
        </p:txBody>
      </p:sp>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
        <p:nvSpPr>
          <p:cNvPr id="6" name="TextBox 5"/>
          <p:cNvSpPr txBox="1"/>
          <p:nvPr/>
        </p:nvSpPr>
        <p:spPr>
          <a:xfrm>
            <a:off x="1" y="5698358"/>
            <a:ext cx="3516838" cy="461665"/>
          </a:xfrm>
          <a:prstGeom prst="rect">
            <a:avLst/>
          </a:prstGeom>
          <a:noFill/>
        </p:spPr>
        <p:txBody>
          <a:bodyPr wrap="square" rtlCol="0">
            <a:spAutoFit/>
          </a:bodyPr>
          <a:lstStyle/>
          <a:p>
            <a:pPr algn="ctr"/>
            <a:r>
              <a:rPr lang="en-US" sz="2400" dirty="0">
                <a:latin typeface="Scandia Medium"/>
              </a:rPr>
              <a:t>Goal Two | Strategy </a:t>
            </a:r>
            <a:r>
              <a:rPr lang="en-US" sz="2400" dirty="0" smtClean="0">
                <a:latin typeface="Scandia Medium"/>
              </a:rPr>
              <a:t>Two </a:t>
            </a:r>
            <a:endParaRPr lang="en-US" sz="2400" dirty="0">
              <a:latin typeface="Scandia Medium"/>
            </a:endParaRPr>
          </a:p>
        </p:txBody>
      </p:sp>
    </p:spTree>
    <p:extLst>
      <p:ext uri="{BB962C8B-B14F-4D97-AF65-F5344CB8AC3E}">
        <p14:creationId xmlns:p14="http://schemas.microsoft.com/office/powerpoint/2010/main" val="12012956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3" name="Content Placeholder 2"/>
          <p:cNvSpPr>
            <a:spLocks noGrp="1"/>
          </p:cNvSpPr>
          <p:nvPr>
            <p:ph idx="1"/>
          </p:nvPr>
        </p:nvSpPr>
        <p:spPr>
          <a:xfrm>
            <a:off x="3703336" y="96982"/>
            <a:ext cx="5260555" cy="6636327"/>
          </a:xfrm>
        </p:spPr>
        <p:txBody>
          <a:bodyPr>
            <a:noAutofit/>
          </a:bodyPr>
          <a:lstStyle/>
          <a:p>
            <a:pPr marL="0" indent="0" algn="ctr">
              <a:buNone/>
            </a:pPr>
            <a:r>
              <a:rPr lang="en-US" sz="1800" b="1" dirty="0" smtClean="0">
                <a:latin typeface="Scandia Medium"/>
              </a:rPr>
              <a:t>Produce </a:t>
            </a:r>
            <a:r>
              <a:rPr lang="en-US" sz="1800" b="1" dirty="0">
                <a:latin typeface="Scandia Medium"/>
              </a:rPr>
              <a:t>and </a:t>
            </a:r>
            <a:r>
              <a:rPr lang="en-US" sz="1800" b="1" dirty="0" smtClean="0">
                <a:latin typeface="Scandia Medium"/>
              </a:rPr>
              <a:t>Market Pre-K-12 Educational Broadcast </a:t>
            </a:r>
            <a:r>
              <a:rPr lang="en-US" sz="1800" b="1" dirty="0">
                <a:latin typeface="Scandia Medium"/>
              </a:rPr>
              <a:t>and </a:t>
            </a:r>
            <a:r>
              <a:rPr lang="en-US" sz="1800" b="1" dirty="0" smtClean="0">
                <a:latin typeface="Scandia Medium"/>
              </a:rPr>
              <a:t>Web Programming </a:t>
            </a:r>
            <a:r>
              <a:rPr lang="en-US" sz="1800" b="1" dirty="0">
                <a:latin typeface="Scandia Medium"/>
              </a:rPr>
              <a:t>to </a:t>
            </a:r>
            <a:r>
              <a:rPr lang="en-US" sz="1800" b="1" dirty="0" smtClean="0">
                <a:latin typeface="Scandia Medium"/>
              </a:rPr>
              <a:t>Target Students</a:t>
            </a:r>
            <a:r>
              <a:rPr lang="en-US" sz="1800" b="1" dirty="0">
                <a:latin typeface="Scandia Medium"/>
              </a:rPr>
              <a:t>, </a:t>
            </a:r>
            <a:r>
              <a:rPr lang="en-US" sz="1800" b="1" dirty="0" smtClean="0">
                <a:latin typeface="Scandia Medium"/>
              </a:rPr>
              <a:t>Teachers, Staff, Administrators</a:t>
            </a:r>
            <a:r>
              <a:rPr lang="en-US" sz="1800" b="1" dirty="0">
                <a:latin typeface="Scandia Medium"/>
              </a:rPr>
              <a:t>, </a:t>
            </a:r>
            <a:r>
              <a:rPr lang="en-US" sz="1800" b="1" dirty="0" smtClean="0">
                <a:latin typeface="Scandia Medium"/>
              </a:rPr>
              <a:t>Parents, </a:t>
            </a:r>
            <a:r>
              <a:rPr lang="en-US" sz="1800" b="1" dirty="0">
                <a:latin typeface="Scandia Medium"/>
              </a:rPr>
              <a:t>and </a:t>
            </a:r>
            <a:r>
              <a:rPr lang="en-US" sz="1800" b="1" dirty="0" smtClean="0">
                <a:latin typeface="Scandia Medium"/>
              </a:rPr>
              <a:t>Local Communities</a:t>
            </a:r>
          </a:p>
          <a:p>
            <a:pPr marL="457200" lvl="1" indent="0">
              <a:buNone/>
            </a:pPr>
            <a:endParaRPr lang="en-US" sz="1600" dirty="0" smtClean="0">
              <a:latin typeface="Scandia Medium"/>
            </a:endParaRPr>
          </a:p>
          <a:p>
            <a:pPr marL="457200" lvl="1" indent="0">
              <a:buNone/>
            </a:pPr>
            <a:r>
              <a:rPr lang="en-US" sz="1600" dirty="0" smtClean="0">
                <a:latin typeface="Scandia Medium"/>
              </a:rPr>
              <a:t>Objective:</a:t>
            </a:r>
          </a:p>
          <a:p>
            <a:pPr marL="457200" lvl="1" indent="0">
              <a:buNone/>
            </a:pPr>
            <a:r>
              <a:rPr lang="en-US" sz="1600" dirty="0" smtClean="0">
                <a:latin typeface="Scandia Medium"/>
              </a:rPr>
              <a:t>Provide </a:t>
            </a:r>
            <a:r>
              <a:rPr lang="en-US" sz="1600" dirty="0">
                <a:latin typeface="Scandia Medium"/>
              </a:rPr>
              <a:t>"Carolina Classrooms" a statewide broadcast and streaming program on topics and issues of importance to Pre-K institutions, parents, and </a:t>
            </a:r>
            <a:r>
              <a:rPr lang="en-US" sz="1600" dirty="0" smtClean="0">
                <a:latin typeface="Scandia Medium"/>
              </a:rPr>
              <a:t>citizenry </a:t>
            </a:r>
            <a:endParaRPr lang="en-US" sz="1600" dirty="0">
              <a:latin typeface="Scandia Medium"/>
            </a:endParaRPr>
          </a:p>
          <a:p>
            <a:pPr lvl="2"/>
            <a:r>
              <a:rPr lang="en-US" sz="1600" dirty="0" smtClean="0">
                <a:latin typeface="Scandia Medium"/>
              </a:rPr>
              <a:t>Creates a broader distribution platform to reach families and communities, and market educational components</a:t>
            </a:r>
            <a:endParaRPr lang="en-US" sz="1600" dirty="0">
              <a:latin typeface="Scandia Medium"/>
            </a:endParaRPr>
          </a:p>
          <a:p>
            <a:pPr lvl="2"/>
            <a:r>
              <a:rPr lang="en-US" sz="1600" dirty="0" smtClean="0">
                <a:latin typeface="Scandia Medium"/>
              </a:rPr>
              <a:t>FTEs </a:t>
            </a:r>
            <a:r>
              <a:rPr lang="en-US" sz="1600" dirty="0">
                <a:latin typeface="Scandia Medium"/>
              </a:rPr>
              <a:t>needed to achieve this </a:t>
            </a:r>
            <a:r>
              <a:rPr lang="en-US" sz="1600" dirty="0" smtClean="0">
                <a:latin typeface="Scandia Medium"/>
              </a:rPr>
              <a:t>strategy: 7.63</a:t>
            </a:r>
            <a:endParaRPr lang="en-US" sz="1600" dirty="0">
              <a:latin typeface="Scandia Medium"/>
            </a:endParaRPr>
          </a:p>
          <a:p>
            <a:pPr lvl="2"/>
            <a:r>
              <a:rPr lang="en-US" sz="1600" dirty="0">
                <a:latin typeface="Scandia Medium"/>
              </a:rPr>
              <a:t>B</a:t>
            </a:r>
            <a:r>
              <a:rPr lang="en-US" sz="1600" dirty="0" smtClean="0">
                <a:latin typeface="Scandia Medium"/>
              </a:rPr>
              <a:t>udget </a:t>
            </a:r>
            <a:r>
              <a:rPr lang="en-US" sz="1600" dirty="0">
                <a:latin typeface="Scandia Medium"/>
              </a:rPr>
              <a:t>used to accomplish this </a:t>
            </a:r>
            <a:r>
              <a:rPr lang="en-US" sz="1600" dirty="0" smtClean="0">
                <a:latin typeface="Scandia Medium"/>
              </a:rPr>
              <a:t>strategy: $1,115,863</a:t>
            </a:r>
          </a:p>
          <a:p>
            <a:pPr lvl="3"/>
            <a:r>
              <a:rPr lang="en-US" sz="1600" dirty="0" smtClean="0">
                <a:latin typeface="Scandia Medium"/>
              </a:rPr>
              <a:t>3</a:t>
            </a:r>
            <a:r>
              <a:rPr lang="en-US" sz="1600" dirty="0">
                <a:latin typeface="Scandia Medium"/>
              </a:rPr>
              <a:t>% of </a:t>
            </a:r>
            <a:r>
              <a:rPr lang="en-US" sz="1600" dirty="0" smtClean="0">
                <a:latin typeface="Scandia Medium"/>
              </a:rPr>
              <a:t>the budget</a:t>
            </a:r>
          </a:p>
          <a:p>
            <a:pPr marL="1371600" lvl="3" indent="0">
              <a:buNone/>
            </a:pPr>
            <a:endParaRPr lang="en-US" sz="1200" dirty="0" smtClean="0">
              <a:latin typeface="Scandia Medium"/>
            </a:endParaRPr>
          </a:p>
          <a:p>
            <a:pPr marL="457200" lvl="1" indent="0">
              <a:buNone/>
            </a:pPr>
            <a:r>
              <a:rPr lang="en-US" sz="1600" dirty="0" smtClean="0">
                <a:latin typeface="Scandia Medium"/>
              </a:rPr>
              <a:t>Primary Relationships:</a:t>
            </a:r>
          </a:p>
          <a:p>
            <a:pPr lvl="2"/>
            <a:r>
              <a:rPr lang="en-US" sz="1600" dirty="0" smtClean="0">
                <a:latin typeface="Scandia Medium"/>
              </a:rPr>
              <a:t>DOE</a:t>
            </a:r>
            <a:r>
              <a:rPr lang="en-US" sz="1600" dirty="0">
                <a:latin typeface="Scandia Medium"/>
              </a:rPr>
              <a:t>, EOC, </a:t>
            </a:r>
            <a:r>
              <a:rPr lang="en-US" sz="1600" dirty="0" smtClean="0">
                <a:latin typeface="Scandia Medium"/>
              </a:rPr>
              <a:t>Cyberwoven</a:t>
            </a:r>
            <a:r>
              <a:rPr lang="en-US" sz="1600" dirty="0">
                <a:latin typeface="Scandia Medium"/>
              </a:rPr>
              <a:t>, Local School Districts</a:t>
            </a:r>
            <a:endParaRPr lang="en-US" sz="1600" dirty="0">
              <a:solidFill>
                <a:srgbClr val="FF0000"/>
              </a:solidFill>
              <a:latin typeface="Scandia Medium"/>
            </a:endParaRPr>
          </a:p>
          <a:p>
            <a:pPr lvl="2"/>
            <a:endParaRPr lang="en-US" sz="1800" dirty="0" smtClean="0">
              <a:latin typeface="Scandia Medium"/>
            </a:endParaRPr>
          </a:p>
        </p:txBody>
      </p:sp>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
        <p:nvSpPr>
          <p:cNvPr id="6" name="TextBox 5"/>
          <p:cNvSpPr txBox="1"/>
          <p:nvPr/>
        </p:nvSpPr>
        <p:spPr>
          <a:xfrm>
            <a:off x="1" y="5698358"/>
            <a:ext cx="3516838" cy="430887"/>
          </a:xfrm>
          <a:prstGeom prst="rect">
            <a:avLst/>
          </a:prstGeom>
          <a:noFill/>
        </p:spPr>
        <p:txBody>
          <a:bodyPr wrap="square" rtlCol="0">
            <a:spAutoFit/>
          </a:bodyPr>
          <a:lstStyle/>
          <a:p>
            <a:pPr algn="ctr"/>
            <a:r>
              <a:rPr lang="en-US" sz="2200" dirty="0">
                <a:latin typeface="Scandia Medium"/>
              </a:rPr>
              <a:t>Goal Two | Strategy </a:t>
            </a:r>
            <a:r>
              <a:rPr lang="en-US" sz="2200" dirty="0" smtClean="0">
                <a:latin typeface="Scandia Medium"/>
              </a:rPr>
              <a:t>Three </a:t>
            </a:r>
            <a:endParaRPr lang="en-US" sz="2200" dirty="0">
              <a:latin typeface="Scandia Medium"/>
            </a:endParaRPr>
          </a:p>
        </p:txBody>
      </p:sp>
    </p:spTree>
    <p:extLst>
      <p:ext uri="{BB962C8B-B14F-4D97-AF65-F5344CB8AC3E}">
        <p14:creationId xmlns:p14="http://schemas.microsoft.com/office/powerpoint/2010/main" val="39112782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3" name="Content Placeholder 2"/>
          <p:cNvSpPr>
            <a:spLocks noGrp="1"/>
          </p:cNvSpPr>
          <p:nvPr>
            <p:ph idx="1"/>
          </p:nvPr>
        </p:nvSpPr>
        <p:spPr>
          <a:xfrm>
            <a:off x="3703336" y="110836"/>
            <a:ext cx="5205137" cy="6580909"/>
          </a:xfrm>
        </p:spPr>
        <p:txBody>
          <a:bodyPr>
            <a:normAutofit/>
          </a:bodyPr>
          <a:lstStyle/>
          <a:p>
            <a:pPr marL="457200" lvl="1" indent="0" algn="ctr">
              <a:buNone/>
            </a:pPr>
            <a:r>
              <a:rPr lang="en-US" sz="1800" b="1" dirty="0" smtClean="0">
                <a:latin typeface="Scandia Medium"/>
              </a:rPr>
              <a:t>Aggregate Content for Easy Access to Districts Throughout the State in Order to Meet K-12 Curriculum and Professional Development Requirements</a:t>
            </a:r>
          </a:p>
          <a:p>
            <a:pPr marL="457200" lvl="1" indent="0">
              <a:buNone/>
            </a:pPr>
            <a:endParaRPr lang="en-US" sz="1600" dirty="0" smtClean="0">
              <a:latin typeface="Scandia Medium"/>
            </a:endParaRPr>
          </a:p>
          <a:p>
            <a:pPr marL="457200" lvl="1" indent="0">
              <a:buNone/>
            </a:pPr>
            <a:r>
              <a:rPr lang="en-US" sz="1600" dirty="0" smtClean="0">
                <a:latin typeface="Scandia Medium"/>
              </a:rPr>
              <a:t>Objective:</a:t>
            </a:r>
          </a:p>
          <a:p>
            <a:pPr marL="457200" lvl="1" indent="0">
              <a:buNone/>
            </a:pPr>
            <a:r>
              <a:rPr lang="en-US" sz="1600" dirty="0" smtClean="0">
                <a:latin typeface="Scandia Medium"/>
              </a:rPr>
              <a:t>Track SCETV </a:t>
            </a:r>
            <a:r>
              <a:rPr lang="en-US" sz="1600" dirty="0">
                <a:latin typeface="Scandia Medium"/>
              </a:rPr>
              <a:t>Knowitall.org, </a:t>
            </a:r>
            <a:r>
              <a:rPr lang="en-US" sz="1600" dirty="0" err="1">
                <a:latin typeface="Scandia Medium"/>
              </a:rPr>
              <a:t>LearningWhy</a:t>
            </a:r>
            <a:r>
              <a:rPr lang="en-US" sz="1600" dirty="0">
                <a:latin typeface="Scandia Medium"/>
              </a:rPr>
              <a:t>, </a:t>
            </a:r>
            <a:r>
              <a:rPr lang="en-US" sz="1600" dirty="0" smtClean="0">
                <a:latin typeface="Scandia Medium"/>
              </a:rPr>
              <a:t>PBS </a:t>
            </a:r>
            <a:r>
              <a:rPr lang="en-US" sz="1600" dirty="0">
                <a:latin typeface="Scandia Medium"/>
              </a:rPr>
              <a:t>LearningMedia, </a:t>
            </a:r>
            <a:r>
              <a:rPr lang="en-US" sz="1600" dirty="0" smtClean="0">
                <a:latin typeface="Scandia Medium"/>
              </a:rPr>
              <a:t>and </a:t>
            </a:r>
            <a:r>
              <a:rPr lang="en-US" sz="1600" dirty="0">
                <a:latin typeface="Scandia Medium"/>
              </a:rPr>
              <a:t>Pre-K-12 </a:t>
            </a:r>
            <a:r>
              <a:rPr lang="en-US" sz="1600" dirty="0" smtClean="0">
                <a:latin typeface="Scandia Medium"/>
              </a:rPr>
              <a:t>educator online </a:t>
            </a:r>
            <a:r>
              <a:rPr lang="en-US" sz="1600" dirty="0">
                <a:latin typeface="Scandia Medium"/>
              </a:rPr>
              <a:t>r</a:t>
            </a:r>
            <a:r>
              <a:rPr lang="en-US" sz="1600" dirty="0" smtClean="0">
                <a:latin typeface="Scandia Medium"/>
              </a:rPr>
              <a:t>ecertification </a:t>
            </a:r>
            <a:r>
              <a:rPr lang="en-US" sz="1600" dirty="0">
                <a:latin typeface="Scandia Medium"/>
              </a:rPr>
              <a:t>r</a:t>
            </a:r>
            <a:r>
              <a:rPr lang="en-US" sz="1600" dirty="0" smtClean="0">
                <a:latin typeface="Scandia Medium"/>
              </a:rPr>
              <a:t>enewal </a:t>
            </a:r>
            <a:r>
              <a:rPr lang="en-US" sz="1600" dirty="0">
                <a:latin typeface="Scandia Medium"/>
              </a:rPr>
              <a:t>c</a:t>
            </a:r>
            <a:r>
              <a:rPr lang="en-US" sz="1600" dirty="0" smtClean="0">
                <a:latin typeface="Scandia Medium"/>
              </a:rPr>
              <a:t>redits usage </a:t>
            </a:r>
            <a:r>
              <a:rPr lang="en-US" sz="1600" dirty="0">
                <a:latin typeface="Scandia Medium"/>
              </a:rPr>
              <a:t>to determine impact of providing </a:t>
            </a:r>
            <a:r>
              <a:rPr lang="en-US" sz="1600" dirty="0" smtClean="0">
                <a:latin typeface="Scandia Medium"/>
              </a:rPr>
              <a:t>content and professional development material</a:t>
            </a:r>
            <a:endParaRPr lang="en-US" sz="1600" dirty="0">
              <a:latin typeface="Scandia Medium"/>
            </a:endParaRPr>
          </a:p>
          <a:p>
            <a:pPr lvl="2"/>
            <a:r>
              <a:rPr lang="en-US" sz="1600" dirty="0" smtClean="0">
                <a:latin typeface="Scandia Medium"/>
              </a:rPr>
              <a:t>Helps us understand how resources are being used and where additional resources may be needed</a:t>
            </a:r>
          </a:p>
          <a:p>
            <a:pPr lvl="2"/>
            <a:r>
              <a:rPr lang="en-US" sz="1600" dirty="0" smtClean="0">
                <a:latin typeface="Scandia Medium"/>
              </a:rPr>
              <a:t>FTEs </a:t>
            </a:r>
            <a:r>
              <a:rPr lang="en-US" sz="1600" dirty="0">
                <a:latin typeface="Scandia Medium"/>
              </a:rPr>
              <a:t>needed to achieve this </a:t>
            </a:r>
            <a:r>
              <a:rPr lang="en-US" sz="1600" dirty="0" smtClean="0">
                <a:latin typeface="Scandia Medium"/>
              </a:rPr>
              <a:t>strategy: 5.63</a:t>
            </a:r>
            <a:endParaRPr lang="en-US" sz="1600" dirty="0">
              <a:latin typeface="Scandia Medium"/>
            </a:endParaRPr>
          </a:p>
          <a:p>
            <a:pPr lvl="2"/>
            <a:r>
              <a:rPr lang="en-US" sz="1600" dirty="0" smtClean="0">
                <a:latin typeface="Scandia Medium"/>
              </a:rPr>
              <a:t>Budget </a:t>
            </a:r>
            <a:r>
              <a:rPr lang="en-US" sz="1600" dirty="0">
                <a:latin typeface="Scandia Medium"/>
              </a:rPr>
              <a:t>used to accomplish this </a:t>
            </a:r>
            <a:r>
              <a:rPr lang="en-US" sz="1600" dirty="0" smtClean="0">
                <a:latin typeface="Scandia Medium"/>
              </a:rPr>
              <a:t>strategy: $1,115,863</a:t>
            </a:r>
            <a:endParaRPr lang="en-US" sz="1600" dirty="0">
              <a:latin typeface="Scandia Medium"/>
            </a:endParaRPr>
          </a:p>
          <a:p>
            <a:pPr lvl="3"/>
            <a:r>
              <a:rPr lang="en-US" sz="1600" dirty="0" smtClean="0">
                <a:latin typeface="Scandia Medium"/>
              </a:rPr>
              <a:t>3</a:t>
            </a:r>
            <a:r>
              <a:rPr lang="en-US" sz="1600" dirty="0">
                <a:latin typeface="Scandia Medium"/>
              </a:rPr>
              <a:t>% of </a:t>
            </a:r>
            <a:r>
              <a:rPr lang="en-US" sz="1600" dirty="0" smtClean="0">
                <a:latin typeface="Scandia Medium"/>
              </a:rPr>
              <a:t>the budget</a:t>
            </a:r>
            <a:endParaRPr lang="en-US" sz="1600" dirty="0">
              <a:latin typeface="Scandia Medium"/>
            </a:endParaRPr>
          </a:p>
          <a:p>
            <a:pPr marL="457200" lvl="1" indent="0">
              <a:buNone/>
            </a:pPr>
            <a:endParaRPr lang="en-US" sz="1600" dirty="0" smtClean="0">
              <a:latin typeface="Scandia Medium"/>
            </a:endParaRPr>
          </a:p>
          <a:p>
            <a:pPr marL="457200" lvl="1" indent="0">
              <a:buNone/>
            </a:pPr>
            <a:r>
              <a:rPr lang="en-US" sz="1600" dirty="0" smtClean="0">
                <a:latin typeface="Scandia Medium"/>
              </a:rPr>
              <a:t>Primary Relationships:</a:t>
            </a:r>
          </a:p>
          <a:p>
            <a:pPr lvl="2"/>
            <a:r>
              <a:rPr lang="en-US" sz="1600" dirty="0" smtClean="0">
                <a:latin typeface="Scandia Medium"/>
              </a:rPr>
              <a:t>DOE</a:t>
            </a:r>
            <a:r>
              <a:rPr lang="en-US" sz="1600" dirty="0">
                <a:latin typeface="Scandia Medium"/>
              </a:rPr>
              <a:t>, EOC, Cyberwoven, Local School Districts</a:t>
            </a:r>
          </a:p>
          <a:p>
            <a:pPr lvl="2"/>
            <a:endParaRPr lang="en-US" sz="1600" dirty="0" smtClean="0">
              <a:latin typeface="Scandia Medium"/>
            </a:endParaRPr>
          </a:p>
        </p:txBody>
      </p:sp>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
        <p:nvSpPr>
          <p:cNvPr id="6" name="TextBox 5"/>
          <p:cNvSpPr txBox="1"/>
          <p:nvPr/>
        </p:nvSpPr>
        <p:spPr>
          <a:xfrm>
            <a:off x="1" y="5706904"/>
            <a:ext cx="3516838" cy="430887"/>
          </a:xfrm>
          <a:prstGeom prst="rect">
            <a:avLst/>
          </a:prstGeom>
          <a:noFill/>
        </p:spPr>
        <p:txBody>
          <a:bodyPr wrap="square" rtlCol="0">
            <a:spAutoFit/>
          </a:bodyPr>
          <a:lstStyle/>
          <a:p>
            <a:pPr algn="ctr"/>
            <a:r>
              <a:rPr lang="en-US" sz="2200" dirty="0">
                <a:latin typeface="Scandia Medium"/>
              </a:rPr>
              <a:t>Goal Two | Strategy </a:t>
            </a:r>
            <a:r>
              <a:rPr lang="en-US" sz="2200" dirty="0" smtClean="0">
                <a:latin typeface="Scandia Medium"/>
              </a:rPr>
              <a:t>Four</a:t>
            </a:r>
            <a:endParaRPr lang="en-US" sz="2200" dirty="0">
              <a:latin typeface="Scandia Medium"/>
            </a:endParaRPr>
          </a:p>
        </p:txBody>
      </p:sp>
    </p:spTree>
    <p:extLst>
      <p:ext uri="{BB962C8B-B14F-4D97-AF65-F5344CB8AC3E}">
        <p14:creationId xmlns:p14="http://schemas.microsoft.com/office/powerpoint/2010/main" val="4018600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3516838" cy="6858001"/>
          </a:xfrm>
          <a:prstGeom prst="rect">
            <a:avLst/>
          </a:prstGeom>
        </p:spPr>
      </p:pic>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7412" y="1207633"/>
            <a:ext cx="7102961" cy="4985349"/>
          </a:xfrm>
          <a:prstGeom prst="rect">
            <a:avLst/>
          </a:prstGeom>
        </p:spPr>
      </p:pic>
      <p:sp>
        <p:nvSpPr>
          <p:cNvPr id="6" name="TextBox 5"/>
          <p:cNvSpPr txBox="1"/>
          <p:nvPr/>
        </p:nvSpPr>
        <p:spPr>
          <a:xfrm>
            <a:off x="204261" y="831273"/>
            <a:ext cx="2744199" cy="1080654"/>
          </a:xfrm>
          <a:prstGeom prst="rect">
            <a:avLst/>
          </a:prstGeom>
          <a:noFill/>
        </p:spPr>
        <p:txBody>
          <a:bodyPr wrap="square" rtlCol="0">
            <a:noAutofit/>
          </a:bodyPr>
          <a:lstStyle/>
          <a:p>
            <a:r>
              <a:rPr lang="en-US" dirty="0" smtClean="0">
                <a:latin typeface="Scandia Medium"/>
                <a:cs typeface="Scandia Medium"/>
              </a:rPr>
              <a:t>SC </a:t>
            </a:r>
            <a:br>
              <a:rPr lang="en-US" dirty="0" smtClean="0">
                <a:latin typeface="Scandia Medium"/>
                <a:cs typeface="Scandia Medium"/>
              </a:rPr>
            </a:br>
            <a:r>
              <a:rPr lang="en-US" dirty="0" smtClean="0">
                <a:latin typeface="Scandia Medium"/>
                <a:cs typeface="Scandia Medium"/>
              </a:rPr>
              <a:t>Educational Television</a:t>
            </a:r>
            <a:br>
              <a:rPr lang="en-US" dirty="0" smtClean="0">
                <a:latin typeface="Scandia Medium"/>
                <a:cs typeface="Scandia Medium"/>
              </a:rPr>
            </a:br>
            <a:r>
              <a:rPr lang="en-US" dirty="0" smtClean="0">
                <a:latin typeface="Scandia Medium"/>
                <a:cs typeface="Scandia Medium"/>
              </a:rPr>
              <a:t>Commission </a:t>
            </a:r>
            <a:br>
              <a:rPr lang="en-US" dirty="0" smtClean="0">
                <a:latin typeface="Scandia Medium"/>
                <a:cs typeface="Scandia Medium"/>
              </a:rPr>
            </a:br>
            <a:endParaRPr lang="en-US" dirty="0">
              <a:latin typeface="Scandia Medium"/>
              <a:cs typeface="Scandia Medium"/>
            </a:endParaRPr>
          </a:p>
        </p:txBody>
      </p:sp>
      <p:sp>
        <p:nvSpPr>
          <p:cNvPr id="2" name="TextBox 1"/>
          <p:cNvSpPr txBox="1"/>
          <p:nvPr/>
        </p:nvSpPr>
        <p:spPr>
          <a:xfrm>
            <a:off x="1" y="5547946"/>
            <a:ext cx="3516838" cy="707886"/>
          </a:xfrm>
          <a:prstGeom prst="rect">
            <a:avLst/>
          </a:prstGeom>
          <a:noFill/>
        </p:spPr>
        <p:txBody>
          <a:bodyPr wrap="square" rtlCol="0">
            <a:spAutoFit/>
          </a:bodyPr>
          <a:lstStyle/>
          <a:p>
            <a:pPr algn="ctr"/>
            <a:r>
              <a:rPr lang="en-US" sz="2000" dirty="0" smtClean="0">
                <a:latin typeface="Scandia Medium"/>
              </a:rPr>
              <a:t>Goal Two | Performance Measures and Outcomes</a:t>
            </a:r>
            <a:endParaRPr lang="en-US" sz="2000" dirty="0">
              <a:latin typeface="Scandia Medium"/>
            </a:endParaRPr>
          </a:p>
        </p:txBody>
      </p:sp>
    </p:spTree>
    <p:extLst>
      <p:ext uri="{BB962C8B-B14F-4D97-AF65-F5344CB8AC3E}">
        <p14:creationId xmlns:p14="http://schemas.microsoft.com/office/powerpoint/2010/main" val="1604787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2" name="Title 1"/>
          <p:cNvSpPr>
            <a:spLocks noGrp="1"/>
          </p:cNvSpPr>
          <p:nvPr>
            <p:ph type="title"/>
          </p:nvPr>
        </p:nvSpPr>
        <p:spPr>
          <a:xfrm>
            <a:off x="-8880" y="5581933"/>
            <a:ext cx="3525719" cy="733836"/>
          </a:xfrm>
        </p:spPr>
        <p:txBody>
          <a:bodyPr>
            <a:normAutofit fontScale="90000"/>
          </a:bodyPr>
          <a:lstStyle/>
          <a:p>
            <a:r>
              <a:rPr lang="en-US" sz="2400" dirty="0">
                <a:latin typeface="Scandia Medium"/>
              </a:rPr>
              <a:t>Goal Two | Performance Measures and Outcomes</a:t>
            </a:r>
          </a:p>
        </p:txBody>
      </p:sp>
      <p:sp>
        <p:nvSpPr>
          <p:cNvPr id="3" name="Content Placeholder 2"/>
          <p:cNvSpPr>
            <a:spLocks noGrp="1"/>
          </p:cNvSpPr>
          <p:nvPr>
            <p:ph idx="1"/>
          </p:nvPr>
        </p:nvSpPr>
        <p:spPr>
          <a:xfrm>
            <a:off x="3883445" y="136734"/>
            <a:ext cx="4983463" cy="6460622"/>
          </a:xfrm>
        </p:spPr>
        <p:txBody>
          <a:bodyPr>
            <a:normAutofit/>
          </a:bodyPr>
          <a:lstStyle/>
          <a:p>
            <a:pPr marL="0" indent="0" algn="ctr">
              <a:buNone/>
            </a:pPr>
            <a:r>
              <a:rPr lang="en-US" sz="1800" b="1" dirty="0" smtClean="0">
                <a:latin typeface="Scandia Medium"/>
              </a:rPr>
              <a:t>Successes Around This Goal are Measured by Growth and Utilization of SCETV Assets Which Support Pre-K-12 Education</a:t>
            </a:r>
          </a:p>
          <a:p>
            <a:pPr marL="0" indent="0">
              <a:buNone/>
            </a:pPr>
            <a:endParaRPr lang="en-US" sz="1800" b="1" dirty="0" smtClean="0">
              <a:latin typeface="Scandia Medium"/>
            </a:endParaRPr>
          </a:p>
          <a:p>
            <a:pPr lvl="1">
              <a:buFont typeface="Arial" panose="020B0604020202020204" pitchFamily="34" charset="0"/>
              <a:buChar char="•"/>
            </a:pPr>
            <a:r>
              <a:rPr lang="en-US" sz="1600" dirty="0" smtClean="0">
                <a:latin typeface="Scandia Medium"/>
              </a:rPr>
              <a:t>In FY16-17: </a:t>
            </a:r>
          </a:p>
          <a:p>
            <a:pPr lvl="2">
              <a:buFont typeface="Arial" panose="020B0604020202020204" pitchFamily="34" charset="0"/>
              <a:buChar char="•"/>
            </a:pPr>
            <a:r>
              <a:rPr lang="en-US" sz="1600" dirty="0" smtClean="0">
                <a:latin typeface="Scandia Medium"/>
              </a:rPr>
              <a:t>5,327 individuals completed face-to-face </a:t>
            </a:r>
            <a:r>
              <a:rPr lang="en-US" sz="1600" dirty="0">
                <a:latin typeface="Scandia Medium"/>
              </a:rPr>
              <a:t>training </a:t>
            </a:r>
            <a:endParaRPr lang="en-US" sz="1600" dirty="0" smtClean="0">
              <a:latin typeface="Scandia Medium"/>
            </a:endParaRPr>
          </a:p>
          <a:p>
            <a:pPr lvl="2">
              <a:buFont typeface="Arial" panose="020B0604020202020204" pitchFamily="34" charset="0"/>
              <a:buChar char="•"/>
            </a:pPr>
            <a:r>
              <a:rPr lang="en-US" sz="1600" dirty="0" smtClean="0">
                <a:latin typeface="Scandia Medium"/>
              </a:rPr>
              <a:t>6,307 completing training in 2018</a:t>
            </a:r>
          </a:p>
          <a:p>
            <a:pPr lvl="1">
              <a:buFont typeface="Arial" panose="020B0604020202020204" pitchFamily="34" charset="0"/>
              <a:buChar char="•"/>
            </a:pPr>
            <a:r>
              <a:rPr lang="en-US" sz="1600" dirty="0">
                <a:latin typeface="Scandia Medium"/>
              </a:rPr>
              <a:t>In FY17-18:</a:t>
            </a:r>
          </a:p>
          <a:p>
            <a:pPr lvl="2">
              <a:buFont typeface="Arial" panose="020B0604020202020204" pitchFamily="34" charset="0"/>
              <a:buChar char="•"/>
            </a:pPr>
            <a:r>
              <a:rPr lang="en-US" sz="1600" dirty="0">
                <a:latin typeface="Scandia Medium"/>
              </a:rPr>
              <a:t>On-Demand Pre-K-12 resources reached 1,104,562 sessions/uses </a:t>
            </a:r>
          </a:p>
          <a:p>
            <a:pPr lvl="2">
              <a:buFont typeface="Arial" panose="020B0604020202020204" pitchFamily="34" charset="0"/>
              <a:buChar char="•"/>
            </a:pPr>
            <a:r>
              <a:rPr lang="en-US" sz="1600" dirty="0">
                <a:latin typeface="Scandia Medium"/>
              </a:rPr>
              <a:t>SCETV staff visited 199 schools and provided 374 training sessions to schools and conferences </a:t>
            </a:r>
          </a:p>
          <a:p>
            <a:pPr lvl="1">
              <a:buFont typeface="Arial" panose="020B0604020202020204" pitchFamily="34" charset="0"/>
              <a:buChar char="•"/>
            </a:pPr>
            <a:r>
              <a:rPr lang="en-US" sz="1600" dirty="0" smtClean="0">
                <a:latin typeface="Scandia Medium"/>
              </a:rPr>
              <a:t>SCETV produced four hours of unique programming for “Carolina Classrooms” </a:t>
            </a:r>
          </a:p>
          <a:p>
            <a:pPr lvl="2">
              <a:buFont typeface="Arial" panose="020B0604020202020204" pitchFamily="34" charset="0"/>
              <a:buChar char="•"/>
            </a:pPr>
            <a:r>
              <a:rPr lang="en-US" sz="1600" dirty="0" smtClean="0">
                <a:latin typeface="Scandia Medium"/>
              </a:rPr>
              <a:t>Broadcast 12 times and posted online</a:t>
            </a:r>
          </a:p>
          <a:p>
            <a:pPr lvl="1">
              <a:buFont typeface="Arial" panose="020B0604020202020204" pitchFamily="34" charset="0"/>
              <a:buChar char="•"/>
            </a:pPr>
            <a:r>
              <a:rPr lang="en-US" sz="1600" dirty="0" smtClean="0">
                <a:latin typeface="Scandia Medium"/>
              </a:rPr>
              <a:t>SCETV provides onsite technical support for 100+ servers</a:t>
            </a:r>
          </a:p>
          <a:p>
            <a:pPr lvl="1">
              <a:buFont typeface="Arial" panose="020B0604020202020204" pitchFamily="34" charset="0"/>
              <a:buChar char="•"/>
            </a:pPr>
            <a:r>
              <a:rPr lang="en-US" sz="1600" dirty="0" smtClean="0">
                <a:latin typeface="Scandia Medium"/>
              </a:rPr>
              <a:t>Responds to 100+ onsite requests for technical support</a:t>
            </a:r>
          </a:p>
        </p:txBody>
      </p:sp>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Tree>
    <p:extLst>
      <p:ext uri="{BB962C8B-B14F-4D97-AF65-F5344CB8AC3E}">
        <p14:creationId xmlns:p14="http://schemas.microsoft.com/office/powerpoint/2010/main" val="30706556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3516838" cy="6858001"/>
          </a:xfrm>
          <a:prstGeom prst="rect">
            <a:avLst/>
          </a:prstGeom>
        </p:spPr>
      </p:pic>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7412" y="1207633"/>
            <a:ext cx="7102961" cy="4985349"/>
          </a:xfrm>
          <a:prstGeom prst="rect">
            <a:avLst/>
          </a:prstGeom>
        </p:spPr>
      </p:pic>
      <p:sp>
        <p:nvSpPr>
          <p:cNvPr id="6" name="TextBox 5"/>
          <p:cNvSpPr txBox="1"/>
          <p:nvPr/>
        </p:nvSpPr>
        <p:spPr>
          <a:xfrm>
            <a:off x="204261" y="831273"/>
            <a:ext cx="2744199" cy="1080654"/>
          </a:xfrm>
          <a:prstGeom prst="rect">
            <a:avLst/>
          </a:prstGeom>
          <a:noFill/>
        </p:spPr>
        <p:txBody>
          <a:bodyPr wrap="square" rtlCol="0">
            <a:noAutofit/>
          </a:bodyPr>
          <a:lstStyle/>
          <a:p>
            <a:r>
              <a:rPr lang="en-US" dirty="0" smtClean="0">
                <a:latin typeface="Scandia Medium"/>
                <a:cs typeface="Scandia Medium"/>
              </a:rPr>
              <a:t>SC </a:t>
            </a:r>
            <a:br>
              <a:rPr lang="en-US" dirty="0" smtClean="0">
                <a:latin typeface="Scandia Medium"/>
                <a:cs typeface="Scandia Medium"/>
              </a:rPr>
            </a:br>
            <a:r>
              <a:rPr lang="en-US" dirty="0" smtClean="0">
                <a:latin typeface="Scandia Medium"/>
                <a:cs typeface="Scandia Medium"/>
              </a:rPr>
              <a:t>Educational Television</a:t>
            </a:r>
            <a:br>
              <a:rPr lang="en-US" dirty="0" smtClean="0">
                <a:latin typeface="Scandia Medium"/>
                <a:cs typeface="Scandia Medium"/>
              </a:rPr>
            </a:br>
            <a:r>
              <a:rPr lang="en-US" dirty="0" smtClean="0">
                <a:latin typeface="Scandia Medium"/>
                <a:cs typeface="Scandia Medium"/>
              </a:rPr>
              <a:t>Commission </a:t>
            </a:r>
            <a:br>
              <a:rPr lang="en-US" dirty="0" smtClean="0">
                <a:latin typeface="Scandia Medium"/>
                <a:cs typeface="Scandia Medium"/>
              </a:rPr>
            </a:br>
            <a:endParaRPr lang="en-US" dirty="0">
              <a:latin typeface="Scandia Medium"/>
              <a:cs typeface="Scandia Medium"/>
            </a:endParaRPr>
          </a:p>
        </p:txBody>
      </p:sp>
      <p:sp>
        <p:nvSpPr>
          <p:cNvPr id="2" name="TextBox 1"/>
          <p:cNvSpPr txBox="1"/>
          <p:nvPr/>
        </p:nvSpPr>
        <p:spPr>
          <a:xfrm>
            <a:off x="1" y="5547946"/>
            <a:ext cx="3516838" cy="830997"/>
          </a:xfrm>
          <a:prstGeom prst="rect">
            <a:avLst/>
          </a:prstGeom>
          <a:noFill/>
        </p:spPr>
        <p:txBody>
          <a:bodyPr wrap="square" rtlCol="0">
            <a:spAutoFit/>
          </a:bodyPr>
          <a:lstStyle/>
          <a:p>
            <a:pPr algn="ctr"/>
            <a:r>
              <a:rPr lang="en-US" sz="2400" dirty="0" smtClean="0">
                <a:latin typeface="Scandia Medium"/>
              </a:rPr>
              <a:t>Goal Three | Objectives and Strategies</a:t>
            </a:r>
            <a:endParaRPr lang="en-US" sz="2400" dirty="0">
              <a:latin typeface="Scandia Medium"/>
            </a:endParaRPr>
          </a:p>
        </p:txBody>
      </p:sp>
    </p:spTree>
    <p:extLst>
      <p:ext uri="{BB962C8B-B14F-4D97-AF65-F5344CB8AC3E}">
        <p14:creationId xmlns:p14="http://schemas.microsoft.com/office/powerpoint/2010/main" val="8921738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2" name="Title 1"/>
          <p:cNvSpPr>
            <a:spLocks noGrp="1"/>
          </p:cNvSpPr>
          <p:nvPr>
            <p:ph type="title"/>
          </p:nvPr>
        </p:nvSpPr>
        <p:spPr>
          <a:xfrm>
            <a:off x="-8880" y="5581933"/>
            <a:ext cx="3525719" cy="733836"/>
          </a:xfrm>
        </p:spPr>
        <p:txBody>
          <a:bodyPr>
            <a:normAutofit/>
          </a:bodyPr>
          <a:lstStyle/>
          <a:p>
            <a:r>
              <a:rPr lang="en-US" sz="3600" dirty="0" smtClean="0">
                <a:latin typeface="Scandia Medium"/>
                <a:cs typeface="Scandia Medium"/>
              </a:rPr>
              <a:t> </a:t>
            </a:r>
            <a:endParaRPr lang="en-US" sz="3600" dirty="0">
              <a:latin typeface="Scandia Medium"/>
              <a:cs typeface="Scandia Medium"/>
            </a:endParaRPr>
          </a:p>
        </p:txBody>
      </p:sp>
      <p:sp>
        <p:nvSpPr>
          <p:cNvPr id="3" name="Content Placeholder 2"/>
          <p:cNvSpPr>
            <a:spLocks noGrp="1"/>
          </p:cNvSpPr>
          <p:nvPr>
            <p:ph idx="1"/>
          </p:nvPr>
        </p:nvSpPr>
        <p:spPr>
          <a:xfrm>
            <a:off x="3703336" y="138545"/>
            <a:ext cx="4983463" cy="6486289"/>
          </a:xfrm>
        </p:spPr>
        <p:txBody>
          <a:bodyPr>
            <a:noAutofit/>
          </a:bodyPr>
          <a:lstStyle/>
          <a:p>
            <a:pPr marL="457200" lvl="1" indent="0" algn="ctr">
              <a:buNone/>
            </a:pPr>
            <a:endParaRPr lang="en-US" sz="2000" b="1" dirty="0" smtClean="0">
              <a:latin typeface="Scandia Medium"/>
              <a:cs typeface="Scandia Regular"/>
            </a:endParaRPr>
          </a:p>
          <a:p>
            <a:pPr marL="457200" lvl="1" indent="0" algn="ctr">
              <a:buNone/>
            </a:pPr>
            <a:r>
              <a:rPr lang="en-US" sz="2000" b="1" dirty="0" smtClean="0">
                <a:latin typeface="Scandia Medium"/>
                <a:cs typeface="Scandia Regular"/>
              </a:rPr>
              <a:t>Goal Three</a:t>
            </a:r>
          </a:p>
          <a:p>
            <a:pPr marL="457200" lvl="1" indent="0">
              <a:buNone/>
            </a:pPr>
            <a:r>
              <a:rPr lang="en-US" sz="2000" dirty="0" smtClean="0">
                <a:latin typeface="Scandia Medium"/>
                <a:cs typeface="Scandia Regular"/>
              </a:rPr>
              <a:t>Grow </a:t>
            </a:r>
            <a:r>
              <a:rPr lang="en-US" sz="2000" dirty="0">
                <a:latin typeface="Scandia Medium"/>
                <a:cs typeface="Scandia Regular"/>
              </a:rPr>
              <a:t>agency services with quality media and </a:t>
            </a:r>
            <a:r>
              <a:rPr lang="en-US" sz="2000" dirty="0" smtClean="0">
                <a:latin typeface="Scandia Medium"/>
                <a:cs typeface="Scandia Regular"/>
              </a:rPr>
              <a:t>programming; provide transparency </a:t>
            </a:r>
            <a:r>
              <a:rPr lang="en-US" sz="2000" dirty="0">
                <a:latin typeface="Scandia Medium"/>
                <a:cs typeface="Scandia Regular"/>
              </a:rPr>
              <a:t>services to legislature and government </a:t>
            </a:r>
            <a:r>
              <a:rPr lang="en-US" sz="2000" dirty="0" smtClean="0">
                <a:latin typeface="Scandia Medium"/>
                <a:cs typeface="Scandia Regular"/>
              </a:rPr>
              <a:t>so that </a:t>
            </a:r>
            <a:r>
              <a:rPr lang="en-US" sz="2000" dirty="0">
                <a:latin typeface="Scandia Medium"/>
                <a:cs typeface="Scandia Regular"/>
              </a:rPr>
              <a:t>citizens </a:t>
            </a:r>
            <a:r>
              <a:rPr lang="en-US" sz="2000" dirty="0" smtClean="0">
                <a:latin typeface="Scandia Medium"/>
                <a:cs typeface="Scandia Regular"/>
              </a:rPr>
              <a:t>have </a:t>
            </a:r>
            <a:r>
              <a:rPr lang="en-US" sz="2000" dirty="0">
                <a:latin typeface="Scandia Medium"/>
                <a:cs typeface="Scandia Regular"/>
              </a:rPr>
              <a:t>an understanding of how government works</a:t>
            </a:r>
            <a:r>
              <a:rPr lang="en-US" sz="2000" dirty="0" smtClean="0">
                <a:latin typeface="Scandia Medium"/>
                <a:cs typeface="Scandia Regular"/>
              </a:rPr>
              <a:t>.</a:t>
            </a:r>
          </a:p>
          <a:p>
            <a:pPr lvl="1"/>
            <a:endParaRPr lang="en-US" sz="2000" dirty="0" smtClean="0">
              <a:latin typeface="Scandia Medium"/>
              <a:cs typeface="Scandia Regular"/>
            </a:endParaRPr>
          </a:p>
          <a:p>
            <a:pPr marL="0" indent="0" algn="ctr">
              <a:buNone/>
            </a:pPr>
            <a:r>
              <a:rPr lang="en-US" sz="2000" b="1" dirty="0" smtClean="0">
                <a:latin typeface="Scandia Medium"/>
              </a:rPr>
              <a:t>	Divisions</a:t>
            </a:r>
          </a:p>
          <a:p>
            <a:pPr lvl="1">
              <a:buFont typeface="Arial" panose="020B0604020202020204" pitchFamily="34" charset="0"/>
              <a:buChar char="•"/>
            </a:pPr>
            <a:r>
              <a:rPr lang="en-US" sz="2000" dirty="0" smtClean="0">
                <a:latin typeface="Scandia Medium"/>
              </a:rPr>
              <a:t>Content</a:t>
            </a:r>
          </a:p>
          <a:p>
            <a:pPr lvl="1">
              <a:buFont typeface="Arial" panose="020B0604020202020204" pitchFamily="34" charset="0"/>
              <a:buChar char="•"/>
            </a:pPr>
            <a:r>
              <a:rPr lang="en-US" sz="2000" dirty="0" smtClean="0">
                <a:latin typeface="Scandia Medium"/>
              </a:rPr>
              <a:t>Technology</a:t>
            </a:r>
          </a:p>
        </p:txBody>
      </p:sp>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
        <p:nvSpPr>
          <p:cNvPr id="7" name="TextBox 6"/>
          <p:cNvSpPr txBox="1"/>
          <p:nvPr/>
        </p:nvSpPr>
        <p:spPr>
          <a:xfrm>
            <a:off x="1" y="5684295"/>
            <a:ext cx="3516838" cy="461665"/>
          </a:xfrm>
          <a:prstGeom prst="rect">
            <a:avLst/>
          </a:prstGeom>
          <a:noFill/>
        </p:spPr>
        <p:txBody>
          <a:bodyPr wrap="square" rtlCol="0">
            <a:spAutoFit/>
          </a:bodyPr>
          <a:lstStyle/>
          <a:p>
            <a:pPr algn="ctr"/>
            <a:r>
              <a:rPr lang="en-US" sz="2400" dirty="0" smtClean="0">
                <a:latin typeface="Scandia Medium"/>
              </a:rPr>
              <a:t>Goal Three</a:t>
            </a:r>
            <a:endParaRPr lang="en-US" sz="2400" dirty="0">
              <a:latin typeface="Scandia Medium"/>
            </a:endParaRPr>
          </a:p>
        </p:txBody>
      </p:sp>
    </p:spTree>
    <p:extLst>
      <p:ext uri="{BB962C8B-B14F-4D97-AF65-F5344CB8AC3E}">
        <p14:creationId xmlns:p14="http://schemas.microsoft.com/office/powerpoint/2010/main" val="28409730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3516838" cy="6858001"/>
          </a:xfrm>
          <a:prstGeom prst="rect">
            <a:avLst/>
          </a:prstGeom>
        </p:spPr>
      </p:pic>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7412" y="1207633"/>
            <a:ext cx="7102961" cy="4985349"/>
          </a:xfrm>
          <a:prstGeom prst="rect">
            <a:avLst/>
          </a:prstGeom>
        </p:spPr>
      </p:pic>
      <p:sp>
        <p:nvSpPr>
          <p:cNvPr id="6" name="TextBox 5"/>
          <p:cNvSpPr txBox="1"/>
          <p:nvPr/>
        </p:nvSpPr>
        <p:spPr>
          <a:xfrm>
            <a:off x="204261" y="831273"/>
            <a:ext cx="2744199" cy="1080654"/>
          </a:xfrm>
          <a:prstGeom prst="rect">
            <a:avLst/>
          </a:prstGeom>
          <a:noFill/>
        </p:spPr>
        <p:txBody>
          <a:bodyPr wrap="square" rtlCol="0">
            <a:noAutofit/>
          </a:bodyPr>
          <a:lstStyle/>
          <a:p>
            <a:r>
              <a:rPr lang="en-US" dirty="0" smtClean="0">
                <a:latin typeface="Scandia Medium"/>
                <a:cs typeface="Scandia Medium"/>
              </a:rPr>
              <a:t>SC </a:t>
            </a:r>
            <a:br>
              <a:rPr lang="en-US" dirty="0" smtClean="0">
                <a:latin typeface="Scandia Medium"/>
                <a:cs typeface="Scandia Medium"/>
              </a:rPr>
            </a:br>
            <a:r>
              <a:rPr lang="en-US" dirty="0" smtClean="0">
                <a:latin typeface="Scandia Medium"/>
                <a:cs typeface="Scandia Medium"/>
              </a:rPr>
              <a:t>Educational Television</a:t>
            </a:r>
            <a:br>
              <a:rPr lang="en-US" dirty="0" smtClean="0">
                <a:latin typeface="Scandia Medium"/>
                <a:cs typeface="Scandia Medium"/>
              </a:rPr>
            </a:br>
            <a:r>
              <a:rPr lang="en-US" dirty="0" smtClean="0">
                <a:latin typeface="Scandia Medium"/>
                <a:cs typeface="Scandia Medium"/>
              </a:rPr>
              <a:t>Commission </a:t>
            </a:r>
            <a:br>
              <a:rPr lang="en-US" dirty="0" smtClean="0">
                <a:latin typeface="Scandia Medium"/>
                <a:cs typeface="Scandia Medium"/>
              </a:rPr>
            </a:br>
            <a:endParaRPr lang="en-US" dirty="0">
              <a:latin typeface="Scandia Medium"/>
              <a:cs typeface="Scandia Medium"/>
            </a:endParaRPr>
          </a:p>
        </p:txBody>
      </p:sp>
      <p:sp>
        <p:nvSpPr>
          <p:cNvPr id="2" name="TextBox 1"/>
          <p:cNvSpPr txBox="1"/>
          <p:nvPr/>
        </p:nvSpPr>
        <p:spPr>
          <a:xfrm>
            <a:off x="1" y="5547946"/>
            <a:ext cx="3516838" cy="830997"/>
          </a:xfrm>
          <a:prstGeom prst="rect">
            <a:avLst/>
          </a:prstGeom>
          <a:noFill/>
        </p:spPr>
        <p:txBody>
          <a:bodyPr wrap="square" rtlCol="0">
            <a:spAutoFit/>
          </a:bodyPr>
          <a:lstStyle/>
          <a:p>
            <a:pPr algn="ctr"/>
            <a:r>
              <a:rPr lang="en-US" sz="2400" dirty="0" smtClean="0">
                <a:latin typeface="Scandia Medium"/>
              </a:rPr>
              <a:t>Answers from </a:t>
            </a:r>
          </a:p>
          <a:p>
            <a:pPr algn="ctr"/>
            <a:r>
              <a:rPr lang="en-US" sz="2400" dirty="0" smtClean="0">
                <a:latin typeface="Scandia Medium"/>
              </a:rPr>
              <a:t>Previous Hearing</a:t>
            </a:r>
            <a:endParaRPr lang="en-US" sz="2400" dirty="0">
              <a:latin typeface="Scandia Medium"/>
            </a:endParaRPr>
          </a:p>
        </p:txBody>
      </p:sp>
    </p:spTree>
    <p:extLst>
      <p:ext uri="{BB962C8B-B14F-4D97-AF65-F5344CB8AC3E}">
        <p14:creationId xmlns:p14="http://schemas.microsoft.com/office/powerpoint/2010/main" val="239579178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3" name="Content Placeholder 2"/>
          <p:cNvSpPr>
            <a:spLocks noGrp="1"/>
          </p:cNvSpPr>
          <p:nvPr>
            <p:ph idx="1"/>
          </p:nvPr>
        </p:nvSpPr>
        <p:spPr>
          <a:xfrm>
            <a:off x="3703336" y="318655"/>
            <a:ext cx="4983463" cy="6076298"/>
          </a:xfrm>
        </p:spPr>
        <p:txBody>
          <a:bodyPr>
            <a:noAutofit/>
          </a:bodyPr>
          <a:lstStyle/>
          <a:p>
            <a:pPr marL="0" indent="0" algn="ctr">
              <a:buNone/>
            </a:pPr>
            <a:r>
              <a:rPr lang="en-US" sz="2200" b="1" dirty="0">
                <a:latin typeface="Scandia Medium"/>
                <a:cs typeface="Scandia Regular"/>
              </a:rPr>
              <a:t>Achieving </a:t>
            </a:r>
            <a:r>
              <a:rPr lang="en-US" sz="2200" b="1" dirty="0" smtClean="0">
                <a:latin typeface="Scandia Medium"/>
                <a:cs typeface="Scandia Regular"/>
              </a:rPr>
              <a:t>SCETV’s </a:t>
            </a:r>
            <a:r>
              <a:rPr lang="en-US" sz="2200" b="1" dirty="0">
                <a:latin typeface="Scandia Medium"/>
                <a:cs typeface="Scandia Regular"/>
              </a:rPr>
              <a:t>Vision </a:t>
            </a:r>
            <a:endParaRPr lang="en-US" sz="2200" b="1" dirty="0" smtClean="0">
              <a:latin typeface="Scandia Medium"/>
              <a:cs typeface="Scandia Regular"/>
            </a:endParaRPr>
          </a:p>
          <a:p>
            <a:pPr marL="0" indent="0" algn="ctr">
              <a:buNone/>
            </a:pPr>
            <a:r>
              <a:rPr lang="en-US" sz="2200" b="1" dirty="0" smtClean="0">
                <a:latin typeface="Scandia Medium"/>
                <a:cs typeface="Scandia Regular"/>
              </a:rPr>
              <a:t>through </a:t>
            </a:r>
            <a:r>
              <a:rPr lang="en-US" sz="2200" b="1" dirty="0">
                <a:latin typeface="Scandia Medium"/>
                <a:cs typeface="Scandia Regular"/>
              </a:rPr>
              <a:t>Goal </a:t>
            </a:r>
            <a:r>
              <a:rPr lang="en-US" sz="2200" b="1" dirty="0" smtClean="0">
                <a:latin typeface="Scandia Medium"/>
                <a:cs typeface="Scandia Regular"/>
              </a:rPr>
              <a:t>Three</a:t>
            </a:r>
            <a:endParaRPr lang="en-US" sz="2200" b="1" dirty="0">
              <a:latin typeface="Scandia Medium"/>
              <a:cs typeface="Scandia Regular"/>
            </a:endParaRPr>
          </a:p>
          <a:p>
            <a:pPr marL="457200" lvl="1" indent="0">
              <a:buNone/>
            </a:pPr>
            <a:endParaRPr lang="en-US" sz="2000" dirty="0" smtClean="0">
              <a:latin typeface="Scandia Medium"/>
              <a:cs typeface="Scandia Regular"/>
            </a:endParaRPr>
          </a:p>
          <a:p>
            <a:pPr marL="457200" lvl="1" indent="0" algn="ctr">
              <a:buNone/>
            </a:pPr>
            <a:r>
              <a:rPr lang="en-US" sz="2000" dirty="0" smtClean="0">
                <a:latin typeface="Scandia Medium"/>
                <a:cs typeface="Scandia Regular"/>
              </a:rPr>
              <a:t>Increases information distribution to the public, agencies, and local areas along with providing a more transparent environment for government operations</a:t>
            </a:r>
          </a:p>
        </p:txBody>
      </p:sp>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
        <p:nvSpPr>
          <p:cNvPr id="7" name="TextBox 6"/>
          <p:cNvSpPr txBox="1"/>
          <p:nvPr/>
        </p:nvSpPr>
        <p:spPr>
          <a:xfrm>
            <a:off x="1" y="5684295"/>
            <a:ext cx="3516838" cy="461665"/>
          </a:xfrm>
          <a:prstGeom prst="rect">
            <a:avLst/>
          </a:prstGeom>
          <a:noFill/>
        </p:spPr>
        <p:txBody>
          <a:bodyPr wrap="square" rtlCol="0">
            <a:spAutoFit/>
          </a:bodyPr>
          <a:lstStyle/>
          <a:p>
            <a:pPr algn="ctr"/>
            <a:r>
              <a:rPr lang="en-US" sz="2400" dirty="0">
                <a:latin typeface="Scandia Medium"/>
              </a:rPr>
              <a:t>Achieving Agency Vision</a:t>
            </a:r>
          </a:p>
        </p:txBody>
      </p:sp>
    </p:spTree>
    <p:extLst>
      <p:ext uri="{BB962C8B-B14F-4D97-AF65-F5344CB8AC3E}">
        <p14:creationId xmlns:p14="http://schemas.microsoft.com/office/powerpoint/2010/main" val="40984189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3" name="Content Placeholder 2"/>
          <p:cNvSpPr>
            <a:spLocks noGrp="1"/>
          </p:cNvSpPr>
          <p:nvPr>
            <p:ph idx="1"/>
          </p:nvPr>
        </p:nvSpPr>
        <p:spPr>
          <a:xfrm>
            <a:off x="3703336" y="166254"/>
            <a:ext cx="5246700" cy="6539345"/>
          </a:xfrm>
        </p:spPr>
        <p:txBody>
          <a:bodyPr>
            <a:noAutofit/>
          </a:bodyPr>
          <a:lstStyle/>
          <a:p>
            <a:pPr marL="0" indent="0" algn="ctr">
              <a:buNone/>
            </a:pPr>
            <a:r>
              <a:rPr lang="en-US" sz="2000" b="1" dirty="0" smtClean="0">
                <a:latin typeface="Scandia Medium"/>
              </a:rPr>
              <a:t>Increase </a:t>
            </a:r>
            <a:r>
              <a:rPr lang="en-US" sz="2000" b="1" dirty="0">
                <a:latin typeface="Scandia Medium"/>
              </a:rPr>
              <a:t>T</a:t>
            </a:r>
            <a:r>
              <a:rPr lang="en-US" sz="2000" b="1" dirty="0" smtClean="0">
                <a:latin typeface="Scandia Medium"/>
              </a:rPr>
              <a:t>ransparency Support</a:t>
            </a:r>
          </a:p>
          <a:p>
            <a:pPr marL="0" indent="0" algn="ctr">
              <a:buNone/>
            </a:pPr>
            <a:endParaRPr lang="en-US" sz="1800" b="1" dirty="0" smtClean="0">
              <a:latin typeface="Scandia Medium"/>
            </a:endParaRPr>
          </a:p>
          <a:p>
            <a:pPr marL="457200" lvl="1" indent="0">
              <a:buNone/>
            </a:pPr>
            <a:r>
              <a:rPr lang="en-US" sz="1800" dirty="0" smtClean="0">
                <a:latin typeface="Scandia Medium"/>
              </a:rPr>
              <a:t>Objective:</a:t>
            </a:r>
          </a:p>
          <a:p>
            <a:pPr marL="457200" lvl="1" indent="0">
              <a:buNone/>
            </a:pPr>
            <a:r>
              <a:rPr lang="en-US" sz="1800" dirty="0" smtClean="0">
                <a:latin typeface="Scandia Medium"/>
              </a:rPr>
              <a:t>Increase </a:t>
            </a:r>
            <a:r>
              <a:rPr lang="en-US" sz="1800" dirty="0">
                <a:latin typeface="Scandia Medium"/>
              </a:rPr>
              <a:t>session and committee streaming support </a:t>
            </a:r>
            <a:endParaRPr lang="en-US" sz="1800" dirty="0" smtClean="0">
              <a:latin typeface="Scandia Medium"/>
            </a:endParaRPr>
          </a:p>
          <a:p>
            <a:pPr lvl="2"/>
            <a:r>
              <a:rPr lang="en-US" sz="1800" dirty="0" smtClean="0">
                <a:latin typeface="Scandia Medium"/>
              </a:rPr>
              <a:t>Allows citizens direct access to the legislative, judicial, and executive processes</a:t>
            </a:r>
            <a:endParaRPr lang="en-US" sz="1800" dirty="0" smtClean="0">
              <a:solidFill>
                <a:srgbClr val="FF0000"/>
              </a:solidFill>
              <a:latin typeface="Scandia Medium"/>
            </a:endParaRPr>
          </a:p>
          <a:p>
            <a:pPr lvl="2"/>
            <a:r>
              <a:rPr lang="en-US" sz="1800" dirty="0" smtClean="0">
                <a:latin typeface="Scandia Medium"/>
              </a:rPr>
              <a:t>FTEs </a:t>
            </a:r>
            <a:r>
              <a:rPr lang="en-US" sz="1800" dirty="0">
                <a:latin typeface="Scandia Medium"/>
              </a:rPr>
              <a:t>needed to achieve this </a:t>
            </a:r>
            <a:r>
              <a:rPr lang="en-US" sz="1800" dirty="0" smtClean="0">
                <a:latin typeface="Scandia Medium"/>
              </a:rPr>
              <a:t>strategy: 6.4</a:t>
            </a:r>
            <a:endParaRPr lang="en-US" sz="1800" dirty="0">
              <a:latin typeface="Scandia Medium"/>
            </a:endParaRPr>
          </a:p>
          <a:p>
            <a:pPr lvl="2"/>
            <a:r>
              <a:rPr lang="en-US" sz="1800" dirty="0" smtClean="0">
                <a:latin typeface="Scandia Medium"/>
              </a:rPr>
              <a:t>Budget used </a:t>
            </a:r>
            <a:r>
              <a:rPr lang="en-US" sz="1800" dirty="0">
                <a:latin typeface="Scandia Medium"/>
              </a:rPr>
              <a:t>to accomplish this </a:t>
            </a:r>
            <a:r>
              <a:rPr lang="en-US" sz="1800" dirty="0" smtClean="0">
                <a:latin typeface="Scandia Medium"/>
              </a:rPr>
              <a:t>strategy: $1,542,445 </a:t>
            </a:r>
          </a:p>
          <a:p>
            <a:pPr lvl="3"/>
            <a:r>
              <a:rPr lang="en-US" sz="1800" dirty="0" smtClean="0">
                <a:latin typeface="Scandia Medium"/>
              </a:rPr>
              <a:t>4</a:t>
            </a:r>
            <a:r>
              <a:rPr lang="en-US" sz="1800" dirty="0">
                <a:latin typeface="Scandia Medium"/>
              </a:rPr>
              <a:t>% of the </a:t>
            </a:r>
            <a:r>
              <a:rPr lang="en-US" sz="1800" dirty="0" smtClean="0">
                <a:latin typeface="Scandia Medium"/>
              </a:rPr>
              <a:t>budget</a:t>
            </a:r>
          </a:p>
          <a:p>
            <a:pPr marL="914400" lvl="2" indent="0">
              <a:buNone/>
            </a:pPr>
            <a:endParaRPr lang="en-US" sz="1800" dirty="0">
              <a:latin typeface="Scandia Medium"/>
            </a:endParaRPr>
          </a:p>
          <a:p>
            <a:pPr marL="457200" lvl="1" indent="0">
              <a:buNone/>
            </a:pPr>
            <a:r>
              <a:rPr lang="en-US" sz="1800" dirty="0" smtClean="0">
                <a:latin typeface="Scandia Medium"/>
              </a:rPr>
              <a:t>Primary Relationships:</a:t>
            </a:r>
          </a:p>
          <a:p>
            <a:pPr lvl="2"/>
            <a:r>
              <a:rPr lang="en-US" sz="1800" dirty="0" smtClean="0">
                <a:latin typeface="Scandia Medium"/>
              </a:rPr>
              <a:t>DOA, LSA, and multiple government agencies based on proceedings</a:t>
            </a:r>
            <a:endParaRPr lang="en-US" sz="1800" dirty="0">
              <a:latin typeface="Scandia Medium"/>
            </a:endParaRPr>
          </a:p>
        </p:txBody>
      </p:sp>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
        <p:nvSpPr>
          <p:cNvPr id="6" name="TextBox 5"/>
          <p:cNvSpPr txBox="1"/>
          <p:nvPr/>
        </p:nvSpPr>
        <p:spPr>
          <a:xfrm>
            <a:off x="1" y="5706904"/>
            <a:ext cx="3516838" cy="430887"/>
          </a:xfrm>
          <a:prstGeom prst="rect">
            <a:avLst/>
          </a:prstGeom>
          <a:noFill/>
        </p:spPr>
        <p:txBody>
          <a:bodyPr wrap="square" rtlCol="0">
            <a:spAutoFit/>
          </a:bodyPr>
          <a:lstStyle/>
          <a:p>
            <a:pPr algn="ctr"/>
            <a:r>
              <a:rPr lang="en-US" sz="2200" dirty="0" smtClean="0">
                <a:latin typeface="Scandia Medium"/>
              </a:rPr>
              <a:t>Goal Three | Strategy One</a:t>
            </a:r>
            <a:endParaRPr lang="en-US" sz="2200" dirty="0">
              <a:latin typeface="Scandia Medium"/>
            </a:endParaRPr>
          </a:p>
        </p:txBody>
      </p:sp>
    </p:spTree>
    <p:extLst>
      <p:ext uri="{BB962C8B-B14F-4D97-AF65-F5344CB8AC3E}">
        <p14:creationId xmlns:p14="http://schemas.microsoft.com/office/powerpoint/2010/main" val="5691084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3" name="Content Placeholder 2"/>
          <p:cNvSpPr>
            <a:spLocks noGrp="1"/>
          </p:cNvSpPr>
          <p:nvPr>
            <p:ph idx="1"/>
          </p:nvPr>
        </p:nvSpPr>
        <p:spPr>
          <a:xfrm>
            <a:off x="3703336" y="221672"/>
            <a:ext cx="5218991" cy="6483927"/>
          </a:xfrm>
        </p:spPr>
        <p:txBody>
          <a:bodyPr>
            <a:noAutofit/>
          </a:bodyPr>
          <a:lstStyle/>
          <a:p>
            <a:pPr marL="0" indent="0" algn="ctr">
              <a:buNone/>
            </a:pPr>
            <a:r>
              <a:rPr lang="en-US" sz="2200" b="1" dirty="0" smtClean="0">
                <a:latin typeface="Scandia Medium"/>
              </a:rPr>
              <a:t>Provide </a:t>
            </a:r>
            <a:r>
              <a:rPr lang="en-US" sz="2200" b="1" dirty="0">
                <a:latin typeface="Scandia Medium"/>
              </a:rPr>
              <a:t>S</a:t>
            </a:r>
            <a:r>
              <a:rPr lang="en-US" sz="2200" b="1" dirty="0" smtClean="0">
                <a:latin typeface="Scandia Medium"/>
              </a:rPr>
              <a:t>upport </a:t>
            </a:r>
            <a:r>
              <a:rPr lang="en-US" sz="2200" b="1" dirty="0">
                <a:latin typeface="Scandia Medium"/>
              </a:rPr>
              <a:t>for </a:t>
            </a:r>
            <a:endParaRPr lang="en-US" sz="2200" b="1" dirty="0" smtClean="0">
              <a:latin typeface="Scandia Medium"/>
            </a:endParaRPr>
          </a:p>
          <a:p>
            <a:pPr marL="0" indent="0" algn="ctr">
              <a:buNone/>
            </a:pPr>
            <a:r>
              <a:rPr lang="en-US" sz="2200" b="1" dirty="0" smtClean="0">
                <a:latin typeface="Scandia Medium"/>
              </a:rPr>
              <a:t>Law </a:t>
            </a:r>
            <a:r>
              <a:rPr lang="en-US" sz="2200" b="1" dirty="0">
                <a:latin typeface="Scandia Medium"/>
              </a:rPr>
              <a:t>E</a:t>
            </a:r>
            <a:r>
              <a:rPr lang="en-US" sz="2200" b="1" dirty="0" smtClean="0">
                <a:latin typeface="Scandia Medium"/>
              </a:rPr>
              <a:t>nforcement </a:t>
            </a:r>
            <a:r>
              <a:rPr lang="en-US" sz="2200" b="1" dirty="0">
                <a:latin typeface="Scandia Medium"/>
              </a:rPr>
              <a:t>T</a:t>
            </a:r>
            <a:r>
              <a:rPr lang="en-US" sz="2200" b="1" dirty="0" smtClean="0">
                <a:latin typeface="Scandia Medium"/>
              </a:rPr>
              <a:t>raining</a:t>
            </a:r>
          </a:p>
          <a:p>
            <a:pPr marL="457200" lvl="1" indent="0">
              <a:buNone/>
            </a:pPr>
            <a:endParaRPr lang="en-US" sz="2000" dirty="0" smtClean="0">
              <a:latin typeface="Scandia Medium"/>
            </a:endParaRPr>
          </a:p>
          <a:p>
            <a:pPr marL="457200" lvl="1" indent="0">
              <a:buNone/>
            </a:pPr>
            <a:r>
              <a:rPr lang="en-US" sz="2000" dirty="0" smtClean="0">
                <a:latin typeface="Scandia Medium"/>
              </a:rPr>
              <a:t>Objective:</a:t>
            </a:r>
          </a:p>
          <a:p>
            <a:pPr marL="457200" lvl="1" indent="0">
              <a:buNone/>
            </a:pPr>
            <a:r>
              <a:rPr lang="en-US" sz="2000" dirty="0" smtClean="0">
                <a:latin typeface="Scandia Medium"/>
              </a:rPr>
              <a:t>Increase training opportunities for law </a:t>
            </a:r>
            <a:r>
              <a:rPr lang="en-US" sz="2000" dirty="0">
                <a:latin typeface="Scandia Medium"/>
              </a:rPr>
              <a:t>e</a:t>
            </a:r>
            <a:r>
              <a:rPr lang="en-US" sz="2000" dirty="0" smtClean="0">
                <a:latin typeface="Scandia Medium"/>
              </a:rPr>
              <a:t>nforcement and public safety personnel </a:t>
            </a:r>
          </a:p>
          <a:p>
            <a:pPr lvl="2">
              <a:buFont typeface="Arial" panose="020B0604020202020204" pitchFamily="34" charset="0"/>
              <a:buChar char="•"/>
            </a:pPr>
            <a:r>
              <a:rPr lang="en-US" sz="1800" dirty="0" smtClean="0">
                <a:latin typeface="Scandia Medium"/>
              </a:rPr>
              <a:t>Maintains safety, integrity, and security</a:t>
            </a:r>
          </a:p>
          <a:p>
            <a:pPr lvl="2"/>
            <a:r>
              <a:rPr lang="en-US" sz="1800" dirty="0" smtClean="0">
                <a:latin typeface="Scandia Medium"/>
              </a:rPr>
              <a:t>FTEs </a:t>
            </a:r>
            <a:r>
              <a:rPr lang="en-US" sz="1800" dirty="0">
                <a:latin typeface="Scandia Medium"/>
              </a:rPr>
              <a:t>needed to achieve this </a:t>
            </a:r>
            <a:r>
              <a:rPr lang="en-US" sz="1800" dirty="0" smtClean="0">
                <a:latin typeface="Scandia Medium"/>
              </a:rPr>
              <a:t>strategy: 3.95</a:t>
            </a:r>
            <a:endParaRPr lang="en-US" sz="1800" dirty="0">
              <a:latin typeface="Scandia Medium"/>
            </a:endParaRPr>
          </a:p>
          <a:p>
            <a:pPr lvl="2"/>
            <a:r>
              <a:rPr lang="en-US" sz="1800" dirty="0" smtClean="0">
                <a:latin typeface="Scandia Medium"/>
              </a:rPr>
              <a:t>Budget used </a:t>
            </a:r>
            <a:r>
              <a:rPr lang="en-US" sz="1800" dirty="0">
                <a:latin typeface="Scandia Medium"/>
              </a:rPr>
              <a:t>to accomplish this </a:t>
            </a:r>
            <a:r>
              <a:rPr lang="en-US" sz="1800" dirty="0" smtClean="0">
                <a:latin typeface="Scandia Medium"/>
              </a:rPr>
              <a:t>strategy: $228,957 </a:t>
            </a:r>
          </a:p>
          <a:p>
            <a:pPr lvl="3"/>
            <a:r>
              <a:rPr lang="en-US" sz="1800" dirty="0" smtClean="0">
                <a:latin typeface="Scandia Medium"/>
              </a:rPr>
              <a:t>1</a:t>
            </a:r>
            <a:r>
              <a:rPr lang="en-US" sz="1800" dirty="0">
                <a:latin typeface="Scandia Medium"/>
              </a:rPr>
              <a:t>% of the </a:t>
            </a:r>
            <a:r>
              <a:rPr lang="en-US" sz="1800" dirty="0" smtClean="0">
                <a:latin typeface="Scandia Medium"/>
              </a:rPr>
              <a:t>budget</a:t>
            </a:r>
          </a:p>
          <a:p>
            <a:pPr lvl="3"/>
            <a:endParaRPr lang="en-US" sz="2000" dirty="0">
              <a:latin typeface="Scandia Medium"/>
            </a:endParaRPr>
          </a:p>
          <a:p>
            <a:pPr marL="457200" lvl="1" indent="0">
              <a:buNone/>
            </a:pPr>
            <a:r>
              <a:rPr lang="en-US" sz="2000" dirty="0" smtClean="0">
                <a:latin typeface="Scandia Medium"/>
              </a:rPr>
              <a:t>Primary Relationships:</a:t>
            </a:r>
          </a:p>
          <a:p>
            <a:pPr lvl="2"/>
            <a:r>
              <a:rPr lang="en-US" sz="2000" dirty="0" smtClean="0">
                <a:latin typeface="Scandia Medium"/>
              </a:rPr>
              <a:t>SLED, Criminal Justice Academy, and public safety related state agencies</a:t>
            </a:r>
            <a:endParaRPr lang="en-US" sz="2000" dirty="0">
              <a:latin typeface="Scandia Medium"/>
            </a:endParaRPr>
          </a:p>
        </p:txBody>
      </p:sp>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
        <p:nvSpPr>
          <p:cNvPr id="6" name="TextBox 5"/>
          <p:cNvSpPr txBox="1"/>
          <p:nvPr/>
        </p:nvSpPr>
        <p:spPr>
          <a:xfrm>
            <a:off x="1" y="5706904"/>
            <a:ext cx="3516838" cy="430887"/>
          </a:xfrm>
          <a:prstGeom prst="rect">
            <a:avLst/>
          </a:prstGeom>
          <a:noFill/>
        </p:spPr>
        <p:txBody>
          <a:bodyPr wrap="square" rtlCol="0">
            <a:spAutoFit/>
          </a:bodyPr>
          <a:lstStyle/>
          <a:p>
            <a:pPr algn="ctr"/>
            <a:r>
              <a:rPr lang="en-US" sz="2200" dirty="0">
                <a:latin typeface="Scandia Medium"/>
              </a:rPr>
              <a:t>Goal Three | Strategy </a:t>
            </a:r>
            <a:r>
              <a:rPr lang="en-US" sz="2200" dirty="0" smtClean="0">
                <a:latin typeface="Scandia Medium"/>
              </a:rPr>
              <a:t>Two</a:t>
            </a:r>
            <a:endParaRPr lang="en-US" sz="2200" dirty="0">
              <a:latin typeface="Scandia Medium"/>
            </a:endParaRPr>
          </a:p>
        </p:txBody>
      </p:sp>
    </p:spTree>
    <p:extLst>
      <p:ext uri="{BB962C8B-B14F-4D97-AF65-F5344CB8AC3E}">
        <p14:creationId xmlns:p14="http://schemas.microsoft.com/office/powerpoint/2010/main" val="401672412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3" name="Content Placeholder 2"/>
          <p:cNvSpPr>
            <a:spLocks noGrp="1"/>
          </p:cNvSpPr>
          <p:nvPr>
            <p:ph idx="1"/>
          </p:nvPr>
        </p:nvSpPr>
        <p:spPr>
          <a:xfrm>
            <a:off x="3703336" y="68368"/>
            <a:ext cx="5260555" cy="6761018"/>
          </a:xfrm>
        </p:spPr>
        <p:txBody>
          <a:bodyPr>
            <a:normAutofit/>
          </a:bodyPr>
          <a:lstStyle/>
          <a:p>
            <a:pPr marL="0" indent="0" algn="ctr">
              <a:buNone/>
            </a:pPr>
            <a:r>
              <a:rPr lang="en-US" sz="2000" b="1" dirty="0" smtClean="0">
                <a:latin typeface="Scandia Medium"/>
              </a:rPr>
              <a:t>Provide </a:t>
            </a:r>
            <a:r>
              <a:rPr lang="en-US" sz="2000" b="1" dirty="0">
                <a:latin typeface="Scandia Medium"/>
              </a:rPr>
              <a:t>E</a:t>
            </a:r>
            <a:r>
              <a:rPr lang="en-US" sz="2000" b="1" dirty="0" smtClean="0">
                <a:latin typeface="Scandia Medium"/>
              </a:rPr>
              <a:t>mergency </a:t>
            </a:r>
          </a:p>
          <a:p>
            <a:pPr marL="0" indent="0" algn="ctr">
              <a:buNone/>
            </a:pPr>
            <a:r>
              <a:rPr lang="en-US" sz="2000" b="1" dirty="0" smtClean="0">
                <a:latin typeface="Scandia Medium"/>
              </a:rPr>
              <a:t>Operations </a:t>
            </a:r>
            <a:r>
              <a:rPr lang="en-US" sz="2000" b="1" dirty="0">
                <a:latin typeface="Scandia Medium"/>
              </a:rPr>
              <a:t>S</a:t>
            </a:r>
            <a:r>
              <a:rPr lang="en-US" sz="2000" b="1" dirty="0" smtClean="0">
                <a:latin typeface="Scandia Medium"/>
              </a:rPr>
              <a:t>upport</a:t>
            </a:r>
          </a:p>
          <a:p>
            <a:pPr marL="0" indent="0">
              <a:buNone/>
            </a:pPr>
            <a:endParaRPr lang="en-US" sz="1800" dirty="0" smtClean="0">
              <a:latin typeface="Scandia Medium"/>
            </a:endParaRPr>
          </a:p>
          <a:p>
            <a:pPr marL="457200" lvl="1" indent="0">
              <a:buNone/>
            </a:pPr>
            <a:r>
              <a:rPr lang="en-US" sz="1800" dirty="0" smtClean="0">
                <a:latin typeface="Scandia Medium"/>
              </a:rPr>
              <a:t>Objective:</a:t>
            </a:r>
          </a:p>
          <a:p>
            <a:pPr marL="457200" lvl="1" indent="0">
              <a:buNone/>
            </a:pPr>
            <a:r>
              <a:rPr lang="en-US" sz="1800" dirty="0" smtClean="0">
                <a:latin typeface="Scandia Medium"/>
              </a:rPr>
              <a:t>Provide SCHEART and continue to seek tower space leases</a:t>
            </a:r>
          </a:p>
          <a:p>
            <a:pPr lvl="2"/>
            <a:r>
              <a:rPr lang="en-US" sz="1800" dirty="0" smtClean="0">
                <a:latin typeface="Scandia Medium"/>
              </a:rPr>
              <a:t>Ensures readiness and availability of infrastructure systems and expands capabilities to disseminate information in the event of a catastrophic failure of infrastructure </a:t>
            </a:r>
          </a:p>
          <a:p>
            <a:pPr lvl="2"/>
            <a:r>
              <a:rPr lang="en-US" sz="1800" dirty="0" smtClean="0">
                <a:latin typeface="Scandia Medium"/>
              </a:rPr>
              <a:t>FTEs </a:t>
            </a:r>
            <a:r>
              <a:rPr lang="en-US" sz="1800" dirty="0">
                <a:latin typeface="Scandia Medium"/>
              </a:rPr>
              <a:t>needed to achieve this </a:t>
            </a:r>
            <a:r>
              <a:rPr lang="en-US" sz="1800" dirty="0" smtClean="0">
                <a:latin typeface="Scandia Medium"/>
              </a:rPr>
              <a:t>strategy: 7.02</a:t>
            </a:r>
            <a:endParaRPr lang="en-US" sz="1800" dirty="0">
              <a:latin typeface="Scandia Medium"/>
            </a:endParaRPr>
          </a:p>
          <a:p>
            <a:pPr lvl="2"/>
            <a:r>
              <a:rPr lang="en-US" sz="1800" dirty="0" smtClean="0">
                <a:latin typeface="Scandia Medium"/>
              </a:rPr>
              <a:t>Budget </a:t>
            </a:r>
            <a:r>
              <a:rPr lang="en-US" sz="1800" dirty="0">
                <a:latin typeface="Scandia Medium"/>
              </a:rPr>
              <a:t>used to accomplish this </a:t>
            </a:r>
            <a:r>
              <a:rPr lang="en-US" sz="1800" dirty="0" smtClean="0">
                <a:latin typeface="Scandia Medium"/>
              </a:rPr>
              <a:t>strategy: $2,173,883 </a:t>
            </a:r>
          </a:p>
          <a:p>
            <a:pPr lvl="3"/>
            <a:r>
              <a:rPr lang="en-US" sz="1800" dirty="0" smtClean="0">
                <a:latin typeface="Scandia Medium"/>
              </a:rPr>
              <a:t>6% of the budget</a:t>
            </a:r>
          </a:p>
          <a:p>
            <a:pPr marL="914400" lvl="2" indent="0">
              <a:buNone/>
            </a:pPr>
            <a:endParaRPr lang="en-US" sz="1800" dirty="0">
              <a:latin typeface="Scandia Medium"/>
            </a:endParaRPr>
          </a:p>
          <a:p>
            <a:pPr marL="457200" lvl="1" indent="0">
              <a:buNone/>
            </a:pPr>
            <a:r>
              <a:rPr lang="en-US" sz="1800" dirty="0" smtClean="0">
                <a:latin typeface="Scandia Medium"/>
              </a:rPr>
              <a:t>Primary Relationships:</a:t>
            </a:r>
          </a:p>
          <a:p>
            <a:pPr lvl="2"/>
            <a:r>
              <a:rPr lang="en-US" sz="1800" dirty="0" smtClean="0">
                <a:latin typeface="Scandia Medium"/>
              </a:rPr>
              <a:t>SCEMD, SLED, SCHEART, state and private property holders</a:t>
            </a:r>
          </a:p>
        </p:txBody>
      </p:sp>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
        <p:nvSpPr>
          <p:cNvPr id="6" name="TextBox 5"/>
          <p:cNvSpPr txBox="1"/>
          <p:nvPr/>
        </p:nvSpPr>
        <p:spPr>
          <a:xfrm>
            <a:off x="1" y="5715450"/>
            <a:ext cx="3516838" cy="400110"/>
          </a:xfrm>
          <a:prstGeom prst="rect">
            <a:avLst/>
          </a:prstGeom>
          <a:noFill/>
        </p:spPr>
        <p:txBody>
          <a:bodyPr wrap="square" rtlCol="0">
            <a:spAutoFit/>
          </a:bodyPr>
          <a:lstStyle/>
          <a:p>
            <a:pPr algn="ctr"/>
            <a:r>
              <a:rPr lang="en-US" sz="2000" dirty="0">
                <a:latin typeface="Scandia Medium"/>
              </a:rPr>
              <a:t>Goal Three | Strategy </a:t>
            </a:r>
            <a:r>
              <a:rPr lang="en-US" sz="2000" dirty="0" smtClean="0">
                <a:latin typeface="Scandia Medium"/>
              </a:rPr>
              <a:t>Three</a:t>
            </a:r>
            <a:endParaRPr lang="en-US" sz="2000" dirty="0">
              <a:latin typeface="Scandia Medium"/>
            </a:endParaRPr>
          </a:p>
        </p:txBody>
      </p:sp>
    </p:spTree>
    <p:extLst>
      <p:ext uri="{BB962C8B-B14F-4D97-AF65-F5344CB8AC3E}">
        <p14:creationId xmlns:p14="http://schemas.microsoft.com/office/powerpoint/2010/main" val="17880315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3516838" cy="6858001"/>
          </a:xfrm>
          <a:prstGeom prst="rect">
            <a:avLst/>
          </a:prstGeom>
        </p:spPr>
      </p:pic>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7412" y="1207633"/>
            <a:ext cx="7102961" cy="4985349"/>
          </a:xfrm>
          <a:prstGeom prst="rect">
            <a:avLst/>
          </a:prstGeom>
        </p:spPr>
      </p:pic>
      <p:sp>
        <p:nvSpPr>
          <p:cNvPr id="6" name="TextBox 5"/>
          <p:cNvSpPr txBox="1"/>
          <p:nvPr/>
        </p:nvSpPr>
        <p:spPr>
          <a:xfrm>
            <a:off x="204261" y="831273"/>
            <a:ext cx="2744199" cy="1080654"/>
          </a:xfrm>
          <a:prstGeom prst="rect">
            <a:avLst/>
          </a:prstGeom>
          <a:noFill/>
        </p:spPr>
        <p:txBody>
          <a:bodyPr wrap="square" rtlCol="0">
            <a:noAutofit/>
          </a:bodyPr>
          <a:lstStyle/>
          <a:p>
            <a:r>
              <a:rPr lang="en-US" dirty="0" smtClean="0">
                <a:latin typeface="Scandia Medium"/>
                <a:cs typeface="Scandia Medium"/>
              </a:rPr>
              <a:t>SC </a:t>
            </a:r>
            <a:br>
              <a:rPr lang="en-US" dirty="0" smtClean="0">
                <a:latin typeface="Scandia Medium"/>
                <a:cs typeface="Scandia Medium"/>
              </a:rPr>
            </a:br>
            <a:r>
              <a:rPr lang="en-US" dirty="0" smtClean="0">
                <a:latin typeface="Scandia Medium"/>
                <a:cs typeface="Scandia Medium"/>
              </a:rPr>
              <a:t>Educational Television</a:t>
            </a:r>
            <a:br>
              <a:rPr lang="en-US" dirty="0" smtClean="0">
                <a:latin typeface="Scandia Medium"/>
                <a:cs typeface="Scandia Medium"/>
              </a:rPr>
            </a:br>
            <a:r>
              <a:rPr lang="en-US" dirty="0" smtClean="0">
                <a:latin typeface="Scandia Medium"/>
                <a:cs typeface="Scandia Medium"/>
              </a:rPr>
              <a:t>Commission </a:t>
            </a:r>
            <a:br>
              <a:rPr lang="en-US" dirty="0" smtClean="0">
                <a:latin typeface="Scandia Medium"/>
                <a:cs typeface="Scandia Medium"/>
              </a:rPr>
            </a:br>
            <a:endParaRPr lang="en-US" dirty="0">
              <a:latin typeface="Scandia Medium"/>
              <a:cs typeface="Scandia Medium"/>
            </a:endParaRPr>
          </a:p>
        </p:txBody>
      </p:sp>
      <p:sp>
        <p:nvSpPr>
          <p:cNvPr id="2" name="TextBox 1"/>
          <p:cNvSpPr txBox="1"/>
          <p:nvPr/>
        </p:nvSpPr>
        <p:spPr>
          <a:xfrm>
            <a:off x="1" y="5565038"/>
            <a:ext cx="3516838" cy="769441"/>
          </a:xfrm>
          <a:prstGeom prst="rect">
            <a:avLst/>
          </a:prstGeom>
          <a:noFill/>
        </p:spPr>
        <p:txBody>
          <a:bodyPr wrap="square" rtlCol="0">
            <a:spAutoFit/>
          </a:bodyPr>
          <a:lstStyle/>
          <a:p>
            <a:pPr algn="ctr"/>
            <a:r>
              <a:rPr lang="en-US" sz="2200" dirty="0" smtClean="0">
                <a:latin typeface="Scandia Medium"/>
              </a:rPr>
              <a:t>Goal Three | Performance Measures and Outcomes</a:t>
            </a:r>
            <a:endParaRPr lang="en-US" sz="2200" dirty="0">
              <a:latin typeface="Scandia Medium"/>
            </a:endParaRPr>
          </a:p>
        </p:txBody>
      </p:sp>
    </p:spTree>
    <p:extLst>
      <p:ext uri="{BB962C8B-B14F-4D97-AF65-F5344CB8AC3E}">
        <p14:creationId xmlns:p14="http://schemas.microsoft.com/office/powerpoint/2010/main" val="102945101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2" name="Title 1"/>
          <p:cNvSpPr>
            <a:spLocks noGrp="1"/>
          </p:cNvSpPr>
          <p:nvPr>
            <p:ph type="title"/>
          </p:nvPr>
        </p:nvSpPr>
        <p:spPr>
          <a:xfrm>
            <a:off x="-8880" y="5581933"/>
            <a:ext cx="3525719" cy="733836"/>
          </a:xfrm>
        </p:spPr>
        <p:txBody>
          <a:bodyPr>
            <a:normAutofit fontScale="90000"/>
          </a:bodyPr>
          <a:lstStyle/>
          <a:p>
            <a:r>
              <a:rPr lang="en-US" sz="2400" dirty="0">
                <a:latin typeface="Scandia Medium"/>
              </a:rPr>
              <a:t>Goal </a:t>
            </a:r>
            <a:r>
              <a:rPr lang="en-US" sz="2400" dirty="0" smtClean="0">
                <a:latin typeface="Scandia Medium"/>
              </a:rPr>
              <a:t>Three </a:t>
            </a:r>
            <a:r>
              <a:rPr lang="en-US" sz="2400" dirty="0">
                <a:latin typeface="Scandia Medium"/>
              </a:rPr>
              <a:t>| Performance Measures and Outcomes</a:t>
            </a:r>
          </a:p>
        </p:txBody>
      </p:sp>
      <p:sp>
        <p:nvSpPr>
          <p:cNvPr id="3" name="Content Placeholder 2"/>
          <p:cNvSpPr>
            <a:spLocks noGrp="1"/>
          </p:cNvSpPr>
          <p:nvPr>
            <p:ph idx="1"/>
          </p:nvPr>
        </p:nvSpPr>
        <p:spPr>
          <a:xfrm>
            <a:off x="3883445" y="294829"/>
            <a:ext cx="4983463" cy="6217066"/>
          </a:xfrm>
        </p:spPr>
        <p:txBody>
          <a:bodyPr>
            <a:noAutofit/>
          </a:bodyPr>
          <a:lstStyle/>
          <a:p>
            <a:pPr marL="0" indent="0" algn="ctr">
              <a:buNone/>
            </a:pPr>
            <a:r>
              <a:rPr lang="en-US" sz="1600" b="1" dirty="0" smtClean="0">
                <a:latin typeface="Scandia Medium"/>
              </a:rPr>
              <a:t>Successes Around this Goal are Measured by the Reliable Delivery of Streaming Services that Provide Transparency of Governmental Activities and Training to Law Enforcement and Continued Operation Emergency Operations</a:t>
            </a:r>
          </a:p>
          <a:p>
            <a:pPr marL="0" indent="0">
              <a:buNone/>
            </a:pPr>
            <a:endParaRPr lang="en-US" sz="1800" b="1" dirty="0" smtClean="0">
              <a:latin typeface="Scandia Medium"/>
            </a:endParaRPr>
          </a:p>
          <a:p>
            <a:r>
              <a:rPr lang="en-US" sz="1600" dirty="0" smtClean="0">
                <a:latin typeface="Scandia Medium"/>
              </a:rPr>
              <a:t>FY16-17:</a:t>
            </a:r>
          </a:p>
          <a:p>
            <a:pPr lvl="1"/>
            <a:r>
              <a:rPr lang="en-US" sz="1600" dirty="0" smtClean="0">
                <a:latin typeface="Scandia Medium"/>
              </a:rPr>
              <a:t>Legislative </a:t>
            </a:r>
            <a:r>
              <a:rPr lang="en-US" sz="1600" dirty="0">
                <a:latin typeface="Scandia Medium"/>
              </a:rPr>
              <a:t>hours </a:t>
            </a:r>
            <a:r>
              <a:rPr lang="en-US" sz="1600" dirty="0" smtClean="0">
                <a:latin typeface="Scandia Medium"/>
              </a:rPr>
              <a:t>streamed: 302 </a:t>
            </a:r>
          </a:p>
          <a:p>
            <a:pPr lvl="1"/>
            <a:r>
              <a:rPr lang="en-US" sz="1600" dirty="0" smtClean="0">
                <a:latin typeface="Scandia Medium"/>
              </a:rPr>
              <a:t>Broadcast: 253 </a:t>
            </a:r>
          </a:p>
          <a:p>
            <a:r>
              <a:rPr lang="en-US" sz="1600" dirty="0" smtClean="0">
                <a:latin typeface="Scandia Medium"/>
              </a:rPr>
              <a:t>FY17-18: </a:t>
            </a:r>
          </a:p>
          <a:p>
            <a:pPr lvl="1"/>
            <a:r>
              <a:rPr lang="en-US" sz="1600" dirty="0">
                <a:latin typeface="Scandia Medium"/>
              </a:rPr>
              <a:t>Legislative hours streamed: 349 </a:t>
            </a:r>
            <a:endParaRPr lang="en-US" sz="1600" dirty="0" smtClean="0">
              <a:latin typeface="Scandia Medium"/>
            </a:endParaRPr>
          </a:p>
          <a:p>
            <a:pPr lvl="2"/>
            <a:r>
              <a:rPr lang="en-US" sz="1600" dirty="0">
                <a:latin typeface="Scandia Medium"/>
              </a:rPr>
              <a:t>15% </a:t>
            </a:r>
            <a:r>
              <a:rPr lang="en-US" sz="1600" dirty="0" smtClean="0">
                <a:latin typeface="Scandia Medium"/>
              </a:rPr>
              <a:t>increase</a:t>
            </a:r>
          </a:p>
          <a:p>
            <a:pPr lvl="1"/>
            <a:r>
              <a:rPr lang="en-US" sz="1600" dirty="0" smtClean="0">
                <a:latin typeface="Scandia Medium"/>
              </a:rPr>
              <a:t>Broadcast</a:t>
            </a:r>
            <a:r>
              <a:rPr lang="en-US" sz="1600" dirty="0">
                <a:latin typeface="Scandia Medium"/>
              </a:rPr>
              <a:t>: </a:t>
            </a:r>
            <a:r>
              <a:rPr lang="en-US" sz="1600" dirty="0" smtClean="0">
                <a:latin typeface="Scandia Medium"/>
              </a:rPr>
              <a:t>281 </a:t>
            </a:r>
          </a:p>
          <a:p>
            <a:pPr lvl="2"/>
            <a:r>
              <a:rPr lang="en-US" sz="1600" dirty="0" smtClean="0">
                <a:latin typeface="Scandia Medium"/>
              </a:rPr>
              <a:t>11</a:t>
            </a:r>
            <a:r>
              <a:rPr lang="en-US" sz="1600" dirty="0">
                <a:latin typeface="Scandia Medium"/>
              </a:rPr>
              <a:t>% </a:t>
            </a:r>
            <a:r>
              <a:rPr lang="en-US" sz="1600" dirty="0" smtClean="0">
                <a:latin typeface="Scandia Medium"/>
              </a:rPr>
              <a:t>increase</a:t>
            </a:r>
            <a:endParaRPr lang="en-US" sz="1600" dirty="0">
              <a:latin typeface="Scandia Medium"/>
            </a:endParaRPr>
          </a:p>
          <a:p>
            <a:pPr lvl="1"/>
            <a:r>
              <a:rPr lang="en-US" sz="1600" dirty="0" smtClean="0">
                <a:latin typeface="Scandia Medium"/>
                <a:cs typeface="Scandia Regular"/>
              </a:rPr>
              <a:t>Maintained </a:t>
            </a:r>
            <a:r>
              <a:rPr lang="en-US" sz="1600" dirty="0">
                <a:latin typeface="Scandia Medium"/>
                <a:cs typeface="Scandia Regular"/>
              </a:rPr>
              <a:t>full operational capabilities of emergency infrastructure </a:t>
            </a:r>
            <a:endParaRPr lang="en-US" sz="1600" dirty="0" smtClean="0">
              <a:latin typeface="Scandia Medium"/>
              <a:cs typeface="Scandia Regular"/>
            </a:endParaRPr>
          </a:p>
          <a:p>
            <a:r>
              <a:rPr lang="en-US" sz="1600" dirty="0" smtClean="0">
                <a:latin typeface="Scandia Medium"/>
                <a:cs typeface="Scandia Regular"/>
              </a:rPr>
              <a:t>SCETV staff provided 1700+ online course sessions for SCCJA and SLED training content</a:t>
            </a:r>
          </a:p>
          <a:p>
            <a:r>
              <a:rPr lang="en-US" sz="1600" dirty="0" smtClean="0">
                <a:latin typeface="Scandia Medium"/>
                <a:cs typeface="Scandia Regular"/>
              </a:rPr>
              <a:t>DTO provides </a:t>
            </a:r>
            <a:r>
              <a:rPr lang="en-US" sz="1600" dirty="0">
                <a:latin typeface="Scandia Medium"/>
                <a:cs typeface="Scandia Regular"/>
              </a:rPr>
              <a:t>free online interoperable </a:t>
            </a:r>
            <a:r>
              <a:rPr lang="en-US" sz="1600" dirty="0" smtClean="0">
                <a:latin typeface="Scandia Medium"/>
                <a:cs typeface="Scandia Regular"/>
              </a:rPr>
              <a:t>communication courses to public safety personnel across the state</a:t>
            </a:r>
          </a:p>
          <a:p>
            <a:pPr lvl="1"/>
            <a:r>
              <a:rPr lang="en-US" sz="1600" dirty="0" smtClean="0">
                <a:latin typeface="Scandia Medium"/>
                <a:cs typeface="Scandia Regular"/>
              </a:rPr>
              <a:t>900+ current online accounts</a:t>
            </a:r>
          </a:p>
        </p:txBody>
      </p:sp>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Tree>
    <p:extLst>
      <p:ext uri="{BB962C8B-B14F-4D97-AF65-F5344CB8AC3E}">
        <p14:creationId xmlns:p14="http://schemas.microsoft.com/office/powerpoint/2010/main" val="16104944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3516838" cy="6858001"/>
          </a:xfrm>
          <a:prstGeom prst="rect">
            <a:avLst/>
          </a:prstGeom>
        </p:spPr>
      </p:pic>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7412" y="1207633"/>
            <a:ext cx="7102961" cy="4985349"/>
          </a:xfrm>
          <a:prstGeom prst="rect">
            <a:avLst/>
          </a:prstGeom>
        </p:spPr>
      </p:pic>
      <p:sp>
        <p:nvSpPr>
          <p:cNvPr id="6" name="TextBox 5"/>
          <p:cNvSpPr txBox="1"/>
          <p:nvPr/>
        </p:nvSpPr>
        <p:spPr>
          <a:xfrm>
            <a:off x="204261" y="831273"/>
            <a:ext cx="2744199" cy="1080654"/>
          </a:xfrm>
          <a:prstGeom prst="rect">
            <a:avLst/>
          </a:prstGeom>
          <a:noFill/>
        </p:spPr>
        <p:txBody>
          <a:bodyPr wrap="square" rtlCol="0">
            <a:noAutofit/>
          </a:bodyPr>
          <a:lstStyle/>
          <a:p>
            <a:r>
              <a:rPr lang="en-US" dirty="0" smtClean="0">
                <a:latin typeface="Scandia Medium"/>
                <a:cs typeface="Scandia Medium"/>
              </a:rPr>
              <a:t>SC </a:t>
            </a:r>
            <a:br>
              <a:rPr lang="en-US" dirty="0" smtClean="0">
                <a:latin typeface="Scandia Medium"/>
                <a:cs typeface="Scandia Medium"/>
              </a:rPr>
            </a:br>
            <a:r>
              <a:rPr lang="en-US" dirty="0" smtClean="0">
                <a:latin typeface="Scandia Medium"/>
                <a:cs typeface="Scandia Medium"/>
              </a:rPr>
              <a:t>Educational Television</a:t>
            </a:r>
            <a:br>
              <a:rPr lang="en-US" dirty="0" smtClean="0">
                <a:latin typeface="Scandia Medium"/>
                <a:cs typeface="Scandia Medium"/>
              </a:rPr>
            </a:br>
            <a:r>
              <a:rPr lang="en-US" dirty="0" smtClean="0">
                <a:latin typeface="Scandia Medium"/>
                <a:cs typeface="Scandia Medium"/>
              </a:rPr>
              <a:t>Commission </a:t>
            </a:r>
            <a:br>
              <a:rPr lang="en-US" dirty="0" smtClean="0">
                <a:latin typeface="Scandia Medium"/>
                <a:cs typeface="Scandia Medium"/>
              </a:rPr>
            </a:br>
            <a:endParaRPr lang="en-US" dirty="0">
              <a:latin typeface="Scandia Medium"/>
              <a:cs typeface="Scandia Medium"/>
            </a:endParaRPr>
          </a:p>
        </p:txBody>
      </p:sp>
      <p:sp>
        <p:nvSpPr>
          <p:cNvPr id="2" name="TextBox 1"/>
          <p:cNvSpPr txBox="1"/>
          <p:nvPr/>
        </p:nvSpPr>
        <p:spPr>
          <a:xfrm>
            <a:off x="1" y="5547946"/>
            <a:ext cx="3516838" cy="830997"/>
          </a:xfrm>
          <a:prstGeom prst="rect">
            <a:avLst/>
          </a:prstGeom>
          <a:noFill/>
        </p:spPr>
        <p:txBody>
          <a:bodyPr wrap="square" rtlCol="0">
            <a:spAutoFit/>
          </a:bodyPr>
          <a:lstStyle/>
          <a:p>
            <a:pPr algn="ctr"/>
            <a:r>
              <a:rPr lang="en-US" sz="2400" dirty="0" smtClean="0">
                <a:latin typeface="Scandia Medium"/>
              </a:rPr>
              <a:t>Goal Four | Objectives and Strategies</a:t>
            </a:r>
            <a:endParaRPr lang="en-US" sz="2400" dirty="0">
              <a:latin typeface="Scandia Medium"/>
            </a:endParaRPr>
          </a:p>
        </p:txBody>
      </p:sp>
    </p:spTree>
    <p:extLst>
      <p:ext uri="{BB962C8B-B14F-4D97-AF65-F5344CB8AC3E}">
        <p14:creationId xmlns:p14="http://schemas.microsoft.com/office/powerpoint/2010/main" val="383438621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2" name="Title 1"/>
          <p:cNvSpPr>
            <a:spLocks noGrp="1"/>
          </p:cNvSpPr>
          <p:nvPr>
            <p:ph type="title"/>
          </p:nvPr>
        </p:nvSpPr>
        <p:spPr>
          <a:xfrm>
            <a:off x="-8880" y="5581933"/>
            <a:ext cx="3525719" cy="733836"/>
          </a:xfrm>
        </p:spPr>
        <p:txBody>
          <a:bodyPr>
            <a:normAutofit/>
          </a:bodyPr>
          <a:lstStyle/>
          <a:p>
            <a:r>
              <a:rPr lang="en-US" sz="3600" dirty="0" smtClean="0">
                <a:latin typeface="Scandia Medium"/>
                <a:cs typeface="Scandia Medium"/>
              </a:rPr>
              <a:t> </a:t>
            </a:r>
            <a:endParaRPr lang="en-US" sz="3600" dirty="0">
              <a:latin typeface="Scandia Medium"/>
              <a:cs typeface="Scandia Medium"/>
            </a:endParaRPr>
          </a:p>
        </p:txBody>
      </p:sp>
      <p:sp>
        <p:nvSpPr>
          <p:cNvPr id="3" name="Content Placeholder 2"/>
          <p:cNvSpPr>
            <a:spLocks noGrp="1"/>
          </p:cNvSpPr>
          <p:nvPr>
            <p:ph idx="1"/>
          </p:nvPr>
        </p:nvSpPr>
        <p:spPr>
          <a:xfrm>
            <a:off x="3703336" y="436510"/>
            <a:ext cx="5232846" cy="6135206"/>
          </a:xfrm>
        </p:spPr>
        <p:txBody>
          <a:bodyPr>
            <a:normAutofit/>
          </a:bodyPr>
          <a:lstStyle/>
          <a:p>
            <a:pPr marL="457200" lvl="1" indent="0" algn="ctr">
              <a:buNone/>
            </a:pPr>
            <a:r>
              <a:rPr lang="en-US" sz="2000" b="1" dirty="0" smtClean="0">
                <a:latin typeface="Scandia Medium"/>
                <a:cs typeface="Scandia Regular"/>
              </a:rPr>
              <a:t>Goal Four</a:t>
            </a:r>
          </a:p>
          <a:p>
            <a:pPr marL="457200" lvl="1" indent="0">
              <a:buNone/>
            </a:pPr>
            <a:r>
              <a:rPr lang="en-US" sz="2000" dirty="0" smtClean="0">
                <a:latin typeface="Scandia Medium"/>
                <a:cs typeface="Scandia Regular"/>
              </a:rPr>
              <a:t>Produce, acquire, and present broadcast, radio, web, and mobile programming to become a provider of choice and create effective content.</a:t>
            </a:r>
          </a:p>
          <a:p>
            <a:pPr marL="0" indent="0">
              <a:buNone/>
            </a:pPr>
            <a:r>
              <a:rPr lang="en-US" sz="2000" dirty="0" smtClean="0">
                <a:latin typeface="Scandia Medium"/>
              </a:rPr>
              <a:t> </a:t>
            </a:r>
          </a:p>
          <a:p>
            <a:pPr marL="0" indent="0" algn="ctr">
              <a:buNone/>
            </a:pPr>
            <a:r>
              <a:rPr lang="en-US" sz="2000" b="1" dirty="0" smtClean="0">
                <a:latin typeface="Scandia Medium"/>
              </a:rPr>
              <a:t>	Divisions</a:t>
            </a:r>
          </a:p>
          <a:p>
            <a:pPr lvl="1">
              <a:buFont typeface="Arial" panose="020B0604020202020204" pitchFamily="34" charset="0"/>
              <a:buChar char="•"/>
            </a:pPr>
            <a:r>
              <a:rPr lang="en-US" sz="2000" dirty="0" smtClean="0">
                <a:latin typeface="Scandia Medium"/>
              </a:rPr>
              <a:t>Development</a:t>
            </a:r>
          </a:p>
          <a:p>
            <a:pPr lvl="1">
              <a:buFont typeface="Arial" panose="020B0604020202020204" pitchFamily="34" charset="0"/>
              <a:buChar char="•"/>
            </a:pPr>
            <a:r>
              <a:rPr lang="en-US" sz="2000" dirty="0" smtClean="0">
                <a:latin typeface="Scandia Medium"/>
              </a:rPr>
              <a:t>Education</a:t>
            </a:r>
          </a:p>
          <a:p>
            <a:pPr lvl="1">
              <a:buFont typeface="Arial" panose="020B0604020202020204" pitchFamily="34" charset="0"/>
              <a:buChar char="•"/>
            </a:pPr>
            <a:r>
              <a:rPr lang="en-US" sz="2000" dirty="0" smtClean="0">
                <a:latin typeface="Scandia Medium"/>
              </a:rPr>
              <a:t>Content</a:t>
            </a:r>
          </a:p>
          <a:p>
            <a:pPr lvl="1">
              <a:buFont typeface="Arial" panose="020B0604020202020204" pitchFamily="34" charset="0"/>
              <a:buChar char="•"/>
            </a:pPr>
            <a:r>
              <a:rPr lang="en-US" sz="2000" dirty="0" smtClean="0">
                <a:latin typeface="Scandia Medium"/>
              </a:rPr>
              <a:t>Technology</a:t>
            </a:r>
          </a:p>
          <a:p>
            <a:pPr marL="457200" lvl="1" indent="0">
              <a:buNone/>
            </a:pPr>
            <a:endParaRPr lang="en-US" sz="2000" dirty="0">
              <a:latin typeface="Scandia Medium"/>
            </a:endParaRPr>
          </a:p>
        </p:txBody>
      </p:sp>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
        <p:nvSpPr>
          <p:cNvPr id="7" name="TextBox 6"/>
          <p:cNvSpPr txBox="1"/>
          <p:nvPr/>
        </p:nvSpPr>
        <p:spPr>
          <a:xfrm>
            <a:off x="1" y="5684295"/>
            <a:ext cx="3516838" cy="461665"/>
          </a:xfrm>
          <a:prstGeom prst="rect">
            <a:avLst/>
          </a:prstGeom>
          <a:noFill/>
        </p:spPr>
        <p:txBody>
          <a:bodyPr wrap="square" rtlCol="0">
            <a:spAutoFit/>
          </a:bodyPr>
          <a:lstStyle/>
          <a:p>
            <a:pPr algn="ctr"/>
            <a:r>
              <a:rPr lang="en-US" sz="2400" dirty="0" smtClean="0">
                <a:latin typeface="Scandia Medium"/>
              </a:rPr>
              <a:t>Goal Four</a:t>
            </a:r>
            <a:endParaRPr lang="en-US" sz="2400" dirty="0">
              <a:latin typeface="Scandia Medium"/>
            </a:endParaRPr>
          </a:p>
        </p:txBody>
      </p:sp>
    </p:spTree>
    <p:extLst>
      <p:ext uri="{BB962C8B-B14F-4D97-AF65-F5344CB8AC3E}">
        <p14:creationId xmlns:p14="http://schemas.microsoft.com/office/powerpoint/2010/main" val="52580565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3" name="Content Placeholder 2"/>
          <p:cNvSpPr>
            <a:spLocks noGrp="1"/>
          </p:cNvSpPr>
          <p:nvPr>
            <p:ph idx="1"/>
          </p:nvPr>
        </p:nvSpPr>
        <p:spPr>
          <a:xfrm>
            <a:off x="3703336" y="193964"/>
            <a:ext cx="4983463" cy="6200989"/>
          </a:xfrm>
        </p:spPr>
        <p:txBody>
          <a:bodyPr>
            <a:noAutofit/>
          </a:bodyPr>
          <a:lstStyle/>
          <a:p>
            <a:pPr marL="0" indent="0" algn="ctr">
              <a:buNone/>
            </a:pPr>
            <a:r>
              <a:rPr lang="en-US" sz="2200" b="1" dirty="0" smtClean="0">
                <a:latin typeface="Scandia Medium"/>
                <a:cs typeface="Scandia Regular"/>
              </a:rPr>
              <a:t>Achieving SCETV’s Vision </a:t>
            </a:r>
          </a:p>
          <a:p>
            <a:pPr marL="0" indent="0" algn="ctr">
              <a:buNone/>
            </a:pPr>
            <a:r>
              <a:rPr lang="en-US" sz="2200" b="1" dirty="0" smtClean="0">
                <a:latin typeface="Scandia Medium"/>
                <a:cs typeface="Scandia Regular"/>
              </a:rPr>
              <a:t>through Goal Four</a:t>
            </a:r>
          </a:p>
          <a:p>
            <a:pPr marL="457200" lvl="1" indent="0">
              <a:buNone/>
            </a:pPr>
            <a:endParaRPr lang="en-US" sz="2200" i="1" dirty="0" smtClean="0">
              <a:latin typeface="Scandia Medium"/>
              <a:cs typeface="Scandia Regular"/>
            </a:endParaRPr>
          </a:p>
          <a:p>
            <a:pPr marL="457200" lvl="1" indent="0">
              <a:buNone/>
            </a:pPr>
            <a:r>
              <a:rPr lang="en-US" sz="2200" dirty="0" smtClean="0">
                <a:latin typeface="Scandia Medium"/>
                <a:cs typeface="Scandia Regular"/>
              </a:rPr>
              <a:t>Creating/distributing recognizable national and local content that is recognizable, beneficial, and enlightening allows the agency to remain relevant to the citizens of SC and be recognized as a source for valuable information</a:t>
            </a:r>
          </a:p>
        </p:txBody>
      </p:sp>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
        <p:nvSpPr>
          <p:cNvPr id="7" name="TextBox 6"/>
          <p:cNvSpPr txBox="1"/>
          <p:nvPr/>
        </p:nvSpPr>
        <p:spPr>
          <a:xfrm>
            <a:off x="1" y="5684295"/>
            <a:ext cx="3516838" cy="461665"/>
          </a:xfrm>
          <a:prstGeom prst="rect">
            <a:avLst/>
          </a:prstGeom>
          <a:noFill/>
        </p:spPr>
        <p:txBody>
          <a:bodyPr wrap="square" rtlCol="0">
            <a:spAutoFit/>
          </a:bodyPr>
          <a:lstStyle/>
          <a:p>
            <a:pPr algn="ctr"/>
            <a:r>
              <a:rPr lang="en-US" sz="2400" dirty="0">
                <a:latin typeface="Scandia Medium"/>
              </a:rPr>
              <a:t>Achieving Agency Vision</a:t>
            </a:r>
          </a:p>
        </p:txBody>
      </p:sp>
    </p:spTree>
    <p:extLst>
      <p:ext uri="{BB962C8B-B14F-4D97-AF65-F5344CB8AC3E}">
        <p14:creationId xmlns:p14="http://schemas.microsoft.com/office/powerpoint/2010/main" val="234800107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3" name="Content Placeholder 2"/>
          <p:cNvSpPr>
            <a:spLocks noGrp="1"/>
          </p:cNvSpPr>
          <p:nvPr>
            <p:ph idx="1"/>
          </p:nvPr>
        </p:nvSpPr>
        <p:spPr>
          <a:xfrm>
            <a:off x="3605648" y="138545"/>
            <a:ext cx="5372097" cy="6594764"/>
          </a:xfrm>
        </p:spPr>
        <p:txBody>
          <a:bodyPr>
            <a:noAutofit/>
          </a:bodyPr>
          <a:lstStyle/>
          <a:p>
            <a:pPr marL="0" indent="0" algn="ctr">
              <a:buNone/>
            </a:pPr>
            <a:r>
              <a:rPr lang="en-US" sz="1800" b="1" dirty="0" smtClean="0">
                <a:latin typeface="Scandia Medium"/>
              </a:rPr>
              <a:t>Maintain </a:t>
            </a:r>
            <a:r>
              <a:rPr lang="en-US" sz="1800" b="1" dirty="0">
                <a:latin typeface="Scandia Medium"/>
              </a:rPr>
              <a:t>and </a:t>
            </a:r>
            <a:r>
              <a:rPr lang="en-US" sz="1800" b="1" dirty="0" smtClean="0">
                <a:latin typeface="Scandia Medium"/>
              </a:rPr>
              <a:t>Develop SC’s Image </a:t>
            </a:r>
            <a:r>
              <a:rPr lang="en-US" sz="1800" b="1" dirty="0">
                <a:latin typeface="Scandia Medium"/>
              </a:rPr>
              <a:t>as a </a:t>
            </a:r>
            <a:r>
              <a:rPr lang="en-US" sz="1800" b="1" dirty="0" smtClean="0">
                <a:latin typeface="Scandia Medium"/>
              </a:rPr>
              <a:t>Quality Provider </a:t>
            </a:r>
            <a:r>
              <a:rPr lang="en-US" sz="1800" b="1" dirty="0">
                <a:latin typeface="Scandia Medium"/>
              </a:rPr>
              <a:t>of N</a:t>
            </a:r>
            <a:r>
              <a:rPr lang="en-US" sz="1800" b="1" dirty="0" smtClean="0">
                <a:latin typeface="Scandia Medium"/>
              </a:rPr>
              <a:t>ational Radio </a:t>
            </a:r>
            <a:r>
              <a:rPr lang="en-US" sz="1800" b="1" dirty="0">
                <a:latin typeface="Scandia Medium"/>
              </a:rPr>
              <a:t>and </a:t>
            </a:r>
            <a:r>
              <a:rPr lang="en-US" sz="1800" b="1" dirty="0" smtClean="0">
                <a:latin typeface="Scandia Medium"/>
              </a:rPr>
              <a:t>Television Programming </a:t>
            </a:r>
            <a:r>
              <a:rPr lang="en-US" sz="1800" b="1" dirty="0">
                <a:latin typeface="Scandia Medium"/>
              </a:rPr>
              <a:t>for the </a:t>
            </a:r>
            <a:r>
              <a:rPr lang="en-US" sz="1800" b="1" dirty="0" smtClean="0">
                <a:latin typeface="Scandia Medium"/>
              </a:rPr>
              <a:t>Networks</a:t>
            </a:r>
          </a:p>
          <a:p>
            <a:pPr marL="0" indent="0">
              <a:buNone/>
            </a:pPr>
            <a:endParaRPr lang="en-US" sz="1600" dirty="0" smtClean="0">
              <a:latin typeface="Scandia Medium"/>
            </a:endParaRPr>
          </a:p>
          <a:p>
            <a:pPr marL="457200" lvl="1" indent="0">
              <a:buNone/>
            </a:pPr>
            <a:r>
              <a:rPr lang="en-US" sz="1600" dirty="0" smtClean="0">
                <a:latin typeface="Scandia Medium"/>
              </a:rPr>
              <a:t>Objective:</a:t>
            </a:r>
          </a:p>
          <a:p>
            <a:pPr marL="457200" lvl="1" indent="0">
              <a:buNone/>
            </a:pPr>
            <a:r>
              <a:rPr lang="en-US" sz="1600" dirty="0" smtClean="0">
                <a:latin typeface="Scandia Medium"/>
              </a:rPr>
              <a:t>National </a:t>
            </a:r>
            <a:r>
              <a:rPr lang="en-US" sz="1600" dirty="0">
                <a:latin typeface="Scandia Medium"/>
              </a:rPr>
              <a:t>program efforts reflect a focus on sharing the good news about </a:t>
            </a:r>
            <a:r>
              <a:rPr lang="en-US" sz="1600" dirty="0" smtClean="0">
                <a:latin typeface="Scandia Medium"/>
              </a:rPr>
              <a:t>SCETV's quality programming </a:t>
            </a:r>
            <a:r>
              <a:rPr lang="en-US" sz="1600" dirty="0">
                <a:latin typeface="Scandia Medium"/>
              </a:rPr>
              <a:t>and entertainment</a:t>
            </a:r>
          </a:p>
          <a:p>
            <a:pPr lvl="2"/>
            <a:r>
              <a:rPr lang="en-US" sz="1600" dirty="0" smtClean="0">
                <a:latin typeface="Scandia Medium"/>
              </a:rPr>
              <a:t>Creating quality content focused on SC’s stories and talents enables us </a:t>
            </a:r>
            <a:r>
              <a:rPr lang="en-US" sz="1600" dirty="0">
                <a:latin typeface="Scandia Medium"/>
              </a:rPr>
              <a:t>t</a:t>
            </a:r>
            <a:r>
              <a:rPr lang="en-US" sz="1600" dirty="0" smtClean="0">
                <a:latin typeface="Scandia Medium"/>
              </a:rPr>
              <a:t>o broaden viewer prospective on a national scale, generates interests in content, and establishes SCETV as a recognizable source for such content</a:t>
            </a:r>
          </a:p>
          <a:p>
            <a:pPr lvl="2"/>
            <a:r>
              <a:rPr lang="en-US" sz="1600" dirty="0" smtClean="0">
                <a:latin typeface="Scandia Medium"/>
              </a:rPr>
              <a:t>FTEs </a:t>
            </a:r>
            <a:r>
              <a:rPr lang="en-US" sz="1600" dirty="0">
                <a:latin typeface="Scandia Medium"/>
              </a:rPr>
              <a:t>needed to achieve this </a:t>
            </a:r>
            <a:r>
              <a:rPr lang="en-US" sz="1600" dirty="0" smtClean="0">
                <a:latin typeface="Scandia Medium"/>
              </a:rPr>
              <a:t>strategy: 11.54</a:t>
            </a:r>
            <a:endParaRPr lang="en-US" sz="1600" dirty="0">
              <a:latin typeface="Scandia Medium"/>
            </a:endParaRPr>
          </a:p>
          <a:p>
            <a:pPr lvl="2"/>
            <a:r>
              <a:rPr lang="en-US" sz="1600" dirty="0" smtClean="0">
                <a:latin typeface="Scandia Medium"/>
              </a:rPr>
              <a:t>Budget </a:t>
            </a:r>
            <a:r>
              <a:rPr lang="en-US" sz="1600" dirty="0">
                <a:latin typeface="Scandia Medium"/>
              </a:rPr>
              <a:t>used to accomplish this </a:t>
            </a:r>
            <a:r>
              <a:rPr lang="en-US" sz="1600" dirty="0" smtClean="0">
                <a:latin typeface="Scandia Medium"/>
              </a:rPr>
              <a:t>strategy: $3,745,250</a:t>
            </a:r>
          </a:p>
          <a:p>
            <a:pPr lvl="3"/>
            <a:r>
              <a:rPr lang="en-US" sz="1600" dirty="0" smtClean="0">
                <a:latin typeface="Scandia Medium"/>
              </a:rPr>
              <a:t>10% </a:t>
            </a:r>
            <a:r>
              <a:rPr lang="en-US" sz="1600" dirty="0">
                <a:latin typeface="Scandia Medium"/>
              </a:rPr>
              <a:t>of </a:t>
            </a:r>
            <a:r>
              <a:rPr lang="en-US" sz="1600" dirty="0" smtClean="0">
                <a:latin typeface="Scandia Medium"/>
              </a:rPr>
              <a:t>the budget</a:t>
            </a:r>
          </a:p>
          <a:p>
            <a:pPr marL="914400" lvl="2" indent="0">
              <a:buNone/>
            </a:pPr>
            <a:endParaRPr lang="en-US" sz="1600" dirty="0">
              <a:latin typeface="Scandia Medium"/>
            </a:endParaRPr>
          </a:p>
          <a:p>
            <a:pPr marL="457200" lvl="1" indent="0">
              <a:buNone/>
            </a:pPr>
            <a:r>
              <a:rPr lang="en-US" sz="1600" dirty="0" smtClean="0">
                <a:latin typeface="Scandia Medium"/>
              </a:rPr>
              <a:t>Primary Relationships:</a:t>
            </a:r>
          </a:p>
          <a:p>
            <a:pPr lvl="2"/>
            <a:r>
              <a:rPr lang="en-US" sz="1600" dirty="0" smtClean="0">
                <a:latin typeface="Scandia Medium"/>
              </a:rPr>
              <a:t>PBS, NPR, PRI, PRX, WGBH, NETA, APTS, APT, BBC, independent producers, SCETV Endowment, Clemson, USC, MUSC</a:t>
            </a:r>
            <a:endParaRPr lang="en-US" sz="1600" dirty="0">
              <a:latin typeface="Scandia Medium"/>
            </a:endParaRPr>
          </a:p>
          <a:p>
            <a:pPr lvl="2"/>
            <a:endParaRPr lang="en-US" sz="1600" dirty="0" smtClean="0">
              <a:latin typeface="Scandia Medium"/>
            </a:endParaRPr>
          </a:p>
        </p:txBody>
      </p:sp>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
        <p:nvSpPr>
          <p:cNvPr id="6" name="TextBox 5"/>
          <p:cNvSpPr txBox="1"/>
          <p:nvPr/>
        </p:nvSpPr>
        <p:spPr>
          <a:xfrm>
            <a:off x="1" y="5715450"/>
            <a:ext cx="3516838" cy="430887"/>
          </a:xfrm>
          <a:prstGeom prst="rect">
            <a:avLst/>
          </a:prstGeom>
          <a:noFill/>
        </p:spPr>
        <p:txBody>
          <a:bodyPr wrap="square" rtlCol="0">
            <a:spAutoFit/>
          </a:bodyPr>
          <a:lstStyle/>
          <a:p>
            <a:pPr algn="ctr"/>
            <a:r>
              <a:rPr lang="en-US" sz="2200" dirty="0" smtClean="0">
                <a:latin typeface="Scandia Medium"/>
              </a:rPr>
              <a:t>Goal Four | Strategy One</a:t>
            </a:r>
            <a:endParaRPr lang="en-US" sz="2200" dirty="0">
              <a:latin typeface="Scandia Medium"/>
            </a:endParaRPr>
          </a:p>
        </p:txBody>
      </p:sp>
    </p:spTree>
    <p:extLst>
      <p:ext uri="{BB962C8B-B14F-4D97-AF65-F5344CB8AC3E}">
        <p14:creationId xmlns:p14="http://schemas.microsoft.com/office/powerpoint/2010/main" val="29498169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3" name="Content Placeholder 2"/>
          <p:cNvSpPr>
            <a:spLocks noGrp="1"/>
          </p:cNvSpPr>
          <p:nvPr>
            <p:ph idx="1"/>
          </p:nvPr>
        </p:nvSpPr>
        <p:spPr>
          <a:xfrm>
            <a:off x="3703336" y="150446"/>
            <a:ext cx="4983463" cy="6540499"/>
          </a:xfrm>
        </p:spPr>
        <p:txBody>
          <a:bodyPr>
            <a:noAutofit/>
          </a:bodyPr>
          <a:lstStyle/>
          <a:p>
            <a:pPr marL="0" indent="0" algn="ctr">
              <a:buNone/>
            </a:pPr>
            <a:r>
              <a:rPr lang="en-US" sz="2800" b="1" dirty="0" smtClean="0">
                <a:latin typeface="Scandia Medium"/>
              </a:rPr>
              <a:t>Advisory Council Demographics</a:t>
            </a:r>
          </a:p>
          <a:p>
            <a:pPr marL="0" indent="0">
              <a:buNone/>
            </a:pPr>
            <a:endParaRPr lang="en-US" sz="2800" dirty="0">
              <a:latin typeface="Scandia Medium"/>
            </a:endParaRPr>
          </a:p>
          <a:p>
            <a:pPr marL="400050" lvl="1" indent="0">
              <a:buNone/>
            </a:pPr>
            <a:r>
              <a:rPr lang="en-US" sz="2400" dirty="0" smtClean="0">
                <a:latin typeface="Scandia Medium"/>
              </a:rPr>
              <a:t>Please </a:t>
            </a:r>
            <a:r>
              <a:rPr lang="en-US" sz="2400" dirty="0">
                <a:latin typeface="Scandia Medium"/>
              </a:rPr>
              <a:t>provide the demographic composition of the </a:t>
            </a:r>
            <a:r>
              <a:rPr lang="en-US" sz="2400" dirty="0" smtClean="0">
                <a:latin typeface="Scandia Medium"/>
              </a:rPr>
              <a:t>SCETV </a:t>
            </a:r>
            <a:r>
              <a:rPr lang="en-US" sz="2400" dirty="0">
                <a:latin typeface="Scandia Medium"/>
              </a:rPr>
              <a:t>Commission Advisory Council, including race, gender, and age (in ranges). </a:t>
            </a:r>
          </a:p>
          <a:p>
            <a:pPr marL="457200" lvl="1" indent="0">
              <a:buNone/>
            </a:pPr>
            <a:endParaRPr lang="en-US" sz="2200" dirty="0">
              <a:latin typeface="Scandia Medium"/>
            </a:endParaRPr>
          </a:p>
        </p:txBody>
      </p:sp>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
        <p:nvSpPr>
          <p:cNvPr id="7" name="TextBox 6"/>
          <p:cNvSpPr txBox="1"/>
          <p:nvPr/>
        </p:nvSpPr>
        <p:spPr>
          <a:xfrm>
            <a:off x="1" y="5670798"/>
            <a:ext cx="3516838" cy="553998"/>
          </a:xfrm>
          <a:prstGeom prst="rect">
            <a:avLst/>
          </a:prstGeom>
          <a:noFill/>
        </p:spPr>
        <p:txBody>
          <a:bodyPr wrap="square" rtlCol="0">
            <a:spAutoFit/>
          </a:bodyPr>
          <a:lstStyle/>
          <a:p>
            <a:pPr algn="ctr"/>
            <a:r>
              <a:rPr lang="en-US" sz="3000" dirty="0" smtClean="0">
                <a:latin typeface="Scandia Medium"/>
              </a:rPr>
              <a:t>Question One</a:t>
            </a:r>
            <a:endParaRPr lang="en-US" sz="3000" dirty="0">
              <a:latin typeface="Scandia Medium"/>
            </a:endParaRPr>
          </a:p>
        </p:txBody>
      </p:sp>
    </p:spTree>
    <p:extLst>
      <p:ext uri="{BB962C8B-B14F-4D97-AF65-F5344CB8AC3E}">
        <p14:creationId xmlns:p14="http://schemas.microsoft.com/office/powerpoint/2010/main" val="91319562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3" name="Content Placeholder 2"/>
          <p:cNvSpPr>
            <a:spLocks noGrp="1"/>
          </p:cNvSpPr>
          <p:nvPr>
            <p:ph idx="1"/>
          </p:nvPr>
        </p:nvSpPr>
        <p:spPr>
          <a:xfrm>
            <a:off x="3703336" y="96982"/>
            <a:ext cx="5274409" cy="6602921"/>
          </a:xfrm>
        </p:spPr>
        <p:txBody>
          <a:bodyPr>
            <a:normAutofit/>
          </a:bodyPr>
          <a:lstStyle/>
          <a:p>
            <a:pPr marL="0" indent="0" algn="ctr">
              <a:buNone/>
            </a:pPr>
            <a:r>
              <a:rPr lang="en-US" sz="1600" b="1" dirty="0" smtClean="0">
                <a:latin typeface="Scandia Medium"/>
              </a:rPr>
              <a:t>Create Balance </a:t>
            </a:r>
            <a:r>
              <a:rPr lang="en-US" sz="1600" b="1" dirty="0">
                <a:latin typeface="Scandia Medium"/>
              </a:rPr>
              <a:t>for </a:t>
            </a:r>
            <a:r>
              <a:rPr lang="en-US" sz="1600" b="1" dirty="0" smtClean="0">
                <a:latin typeface="Scandia Medium"/>
              </a:rPr>
              <a:t>Local Programming </a:t>
            </a:r>
            <a:r>
              <a:rPr lang="en-US" sz="1600" b="1" dirty="0">
                <a:latin typeface="Scandia Medium"/>
              </a:rPr>
              <a:t>and </a:t>
            </a:r>
            <a:r>
              <a:rPr lang="en-US" sz="1600" b="1" dirty="0" smtClean="0">
                <a:latin typeface="Scandia Medium"/>
              </a:rPr>
              <a:t>Content </a:t>
            </a:r>
            <a:r>
              <a:rPr lang="en-US" sz="1600" b="1" dirty="0">
                <a:latin typeface="Scandia Medium"/>
              </a:rPr>
              <a:t>on </a:t>
            </a:r>
            <a:r>
              <a:rPr lang="en-US" sz="1600" b="1" dirty="0" smtClean="0">
                <a:latin typeface="Scandia Medium"/>
              </a:rPr>
              <a:t>Radio </a:t>
            </a:r>
            <a:r>
              <a:rPr lang="en-US" sz="1600" b="1" dirty="0">
                <a:latin typeface="Scandia Medium"/>
              </a:rPr>
              <a:t>and </a:t>
            </a:r>
            <a:r>
              <a:rPr lang="en-US" sz="1600" b="1" dirty="0" smtClean="0">
                <a:latin typeface="Scandia Medium"/>
              </a:rPr>
              <a:t>Television </a:t>
            </a:r>
            <a:r>
              <a:rPr lang="en-US" sz="1600" b="1" dirty="0">
                <a:latin typeface="Scandia Medium"/>
              </a:rPr>
              <a:t>to </a:t>
            </a:r>
            <a:r>
              <a:rPr lang="en-US" sz="1600" b="1" dirty="0" smtClean="0">
                <a:latin typeface="Scandia Medium"/>
              </a:rPr>
              <a:t>Address Important Issues </a:t>
            </a:r>
            <a:r>
              <a:rPr lang="en-US" sz="1600" b="1" dirty="0">
                <a:latin typeface="Scandia Medium"/>
              </a:rPr>
              <a:t>in </a:t>
            </a:r>
            <a:r>
              <a:rPr lang="en-US" sz="1600" b="1" dirty="0" smtClean="0">
                <a:latin typeface="Scandia Medium"/>
              </a:rPr>
              <a:t>SC and </a:t>
            </a:r>
            <a:r>
              <a:rPr lang="en-US" sz="1600" b="1" dirty="0">
                <a:latin typeface="Scandia Medium"/>
              </a:rPr>
              <a:t>be </a:t>
            </a:r>
            <a:r>
              <a:rPr lang="en-US" sz="1600" b="1" dirty="0" smtClean="0">
                <a:latin typeface="Scandia Medium"/>
              </a:rPr>
              <a:t>Entertaining </a:t>
            </a:r>
            <a:r>
              <a:rPr lang="en-US" sz="1600" b="1" dirty="0">
                <a:latin typeface="Scandia Medium"/>
              </a:rPr>
              <a:t>and </a:t>
            </a:r>
            <a:r>
              <a:rPr lang="en-US" sz="1600" b="1" dirty="0" smtClean="0">
                <a:latin typeface="Scandia Medium"/>
              </a:rPr>
              <a:t>Enlightening</a:t>
            </a:r>
          </a:p>
          <a:p>
            <a:pPr marL="0" indent="0" algn="ctr">
              <a:buNone/>
            </a:pPr>
            <a:endParaRPr lang="en-US" sz="1400" dirty="0" smtClean="0">
              <a:latin typeface="Scandia Medium"/>
            </a:endParaRPr>
          </a:p>
          <a:p>
            <a:pPr marL="457200" lvl="1" indent="0">
              <a:buNone/>
            </a:pPr>
            <a:r>
              <a:rPr lang="en-US" sz="1400" dirty="0" smtClean="0">
                <a:latin typeface="Scandia Medium"/>
              </a:rPr>
              <a:t>Objective:</a:t>
            </a:r>
          </a:p>
          <a:p>
            <a:pPr marL="457200" lvl="1" indent="0">
              <a:buNone/>
            </a:pPr>
            <a:r>
              <a:rPr lang="en-US" sz="1400" dirty="0" smtClean="0">
                <a:latin typeface="Scandia Medium"/>
              </a:rPr>
              <a:t>Produce </a:t>
            </a:r>
            <a:r>
              <a:rPr lang="en-US" sz="1400" dirty="0">
                <a:latin typeface="Scandia Medium"/>
              </a:rPr>
              <a:t>engaging and enlightening local </a:t>
            </a:r>
            <a:r>
              <a:rPr lang="en-US" sz="1400" dirty="0" smtClean="0">
                <a:latin typeface="Scandia Medium"/>
              </a:rPr>
              <a:t>television programming, radio programming, and web content; ratings and web analytics </a:t>
            </a:r>
            <a:r>
              <a:rPr lang="en-US" sz="1400" dirty="0">
                <a:latin typeface="Scandia Medium"/>
              </a:rPr>
              <a:t>reflect that </a:t>
            </a:r>
            <a:r>
              <a:rPr lang="en-US" sz="1400" dirty="0" smtClean="0">
                <a:latin typeface="Scandia Medium"/>
              </a:rPr>
              <a:t>quality</a:t>
            </a:r>
          </a:p>
          <a:p>
            <a:pPr lvl="2"/>
            <a:r>
              <a:rPr lang="en-US" sz="1400" dirty="0" smtClean="0">
                <a:latin typeface="Scandia Medium"/>
              </a:rPr>
              <a:t>Creating relevant content establishes SCETV as a source for such programming and content among our audiences and instills a sense of place while promoting topics and issues that are important to local users</a:t>
            </a:r>
          </a:p>
          <a:p>
            <a:pPr lvl="2"/>
            <a:r>
              <a:rPr lang="en-US" sz="1400" dirty="0" smtClean="0">
                <a:latin typeface="Scandia Medium"/>
              </a:rPr>
              <a:t>FTEs </a:t>
            </a:r>
            <a:r>
              <a:rPr lang="en-US" sz="1400" dirty="0">
                <a:latin typeface="Scandia Medium"/>
              </a:rPr>
              <a:t>needed to achieve this </a:t>
            </a:r>
            <a:r>
              <a:rPr lang="en-US" sz="1400" dirty="0" smtClean="0">
                <a:latin typeface="Scandia Medium"/>
              </a:rPr>
              <a:t>strategy: 14.20</a:t>
            </a:r>
            <a:endParaRPr lang="en-US" sz="1400" dirty="0">
              <a:latin typeface="Scandia Medium"/>
            </a:endParaRPr>
          </a:p>
          <a:p>
            <a:pPr lvl="2"/>
            <a:r>
              <a:rPr lang="en-US" sz="1400" dirty="0" smtClean="0">
                <a:latin typeface="Scandia Medium"/>
              </a:rPr>
              <a:t>Budget </a:t>
            </a:r>
            <a:r>
              <a:rPr lang="en-US" sz="1400" dirty="0">
                <a:latin typeface="Scandia Medium"/>
              </a:rPr>
              <a:t>used to accomplish this </a:t>
            </a:r>
            <a:r>
              <a:rPr lang="en-US" sz="1400" dirty="0" smtClean="0">
                <a:latin typeface="Scandia Medium"/>
              </a:rPr>
              <a:t>strategy: $4,145,321</a:t>
            </a:r>
          </a:p>
          <a:p>
            <a:pPr lvl="3"/>
            <a:r>
              <a:rPr lang="en-US" sz="1400" dirty="0" smtClean="0">
                <a:latin typeface="Scandia Medium"/>
              </a:rPr>
              <a:t>11% </a:t>
            </a:r>
            <a:r>
              <a:rPr lang="en-US" sz="1400" dirty="0">
                <a:latin typeface="Scandia Medium"/>
              </a:rPr>
              <a:t>of the </a:t>
            </a:r>
            <a:r>
              <a:rPr lang="en-US" sz="1400" dirty="0" smtClean="0">
                <a:latin typeface="Scandia Medium"/>
              </a:rPr>
              <a:t>budget</a:t>
            </a:r>
          </a:p>
          <a:p>
            <a:pPr marL="914400" lvl="2" indent="0">
              <a:buNone/>
            </a:pPr>
            <a:endParaRPr lang="en-US" sz="1400" dirty="0">
              <a:latin typeface="Scandia Medium"/>
            </a:endParaRPr>
          </a:p>
          <a:p>
            <a:pPr marL="457200" lvl="1" indent="0">
              <a:buNone/>
            </a:pPr>
            <a:r>
              <a:rPr lang="en-US" sz="1400" dirty="0" smtClean="0">
                <a:latin typeface="Scandia Medium"/>
              </a:rPr>
              <a:t>Primary Relationships:</a:t>
            </a:r>
          </a:p>
          <a:p>
            <a:pPr lvl="2"/>
            <a:r>
              <a:rPr lang="en-US" sz="1400" dirty="0">
                <a:latin typeface="Scandia Medium"/>
              </a:rPr>
              <a:t>PBS, NPR, PRI, PRX, WGBH, NETA, APTS, APT, BBC, independent producers, </a:t>
            </a:r>
            <a:r>
              <a:rPr lang="en-US" sz="1400" dirty="0" smtClean="0">
                <a:latin typeface="Scandia Medium"/>
              </a:rPr>
              <a:t>SCETV </a:t>
            </a:r>
            <a:r>
              <a:rPr lang="en-US" sz="1400" dirty="0">
                <a:latin typeface="Scandia Medium"/>
              </a:rPr>
              <a:t>Endowment, Clemson, USC, </a:t>
            </a:r>
            <a:r>
              <a:rPr lang="en-US" sz="1400" dirty="0" smtClean="0">
                <a:latin typeface="Scandia Medium"/>
              </a:rPr>
              <a:t>MUSC, other state agencies, city and counties, and community groups</a:t>
            </a:r>
            <a:endParaRPr lang="en-US" sz="1400" dirty="0">
              <a:latin typeface="Scandia Medium"/>
            </a:endParaRPr>
          </a:p>
        </p:txBody>
      </p:sp>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
        <p:nvSpPr>
          <p:cNvPr id="6" name="TextBox 5"/>
          <p:cNvSpPr txBox="1"/>
          <p:nvPr/>
        </p:nvSpPr>
        <p:spPr>
          <a:xfrm>
            <a:off x="1" y="5715450"/>
            <a:ext cx="3516838" cy="430887"/>
          </a:xfrm>
          <a:prstGeom prst="rect">
            <a:avLst/>
          </a:prstGeom>
          <a:noFill/>
        </p:spPr>
        <p:txBody>
          <a:bodyPr wrap="square" rtlCol="0">
            <a:spAutoFit/>
          </a:bodyPr>
          <a:lstStyle/>
          <a:p>
            <a:pPr algn="ctr"/>
            <a:r>
              <a:rPr lang="en-US" sz="2200" dirty="0">
                <a:latin typeface="Scandia Medium"/>
              </a:rPr>
              <a:t>Goal Four | Strategy </a:t>
            </a:r>
            <a:r>
              <a:rPr lang="en-US" sz="2200" dirty="0" smtClean="0">
                <a:latin typeface="Scandia Medium"/>
              </a:rPr>
              <a:t>Two</a:t>
            </a:r>
            <a:endParaRPr lang="en-US" sz="2200" dirty="0">
              <a:latin typeface="Scandia Medium"/>
            </a:endParaRPr>
          </a:p>
        </p:txBody>
      </p:sp>
    </p:spTree>
    <p:extLst>
      <p:ext uri="{BB962C8B-B14F-4D97-AF65-F5344CB8AC3E}">
        <p14:creationId xmlns:p14="http://schemas.microsoft.com/office/powerpoint/2010/main" val="330087953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3" name="Content Placeholder 2"/>
          <p:cNvSpPr>
            <a:spLocks noGrp="1"/>
          </p:cNvSpPr>
          <p:nvPr>
            <p:ph idx="1"/>
          </p:nvPr>
        </p:nvSpPr>
        <p:spPr>
          <a:xfrm>
            <a:off x="3652060" y="76914"/>
            <a:ext cx="5440664" cy="6733309"/>
          </a:xfrm>
        </p:spPr>
        <p:txBody>
          <a:bodyPr>
            <a:noAutofit/>
          </a:bodyPr>
          <a:lstStyle/>
          <a:p>
            <a:pPr marL="0" indent="0" algn="ctr">
              <a:buNone/>
            </a:pPr>
            <a:r>
              <a:rPr lang="en-US" sz="1800" b="1" dirty="0" smtClean="0">
                <a:latin typeface="Scandia Medium"/>
              </a:rPr>
              <a:t>Maximize Hours PBS Kids and </a:t>
            </a:r>
          </a:p>
          <a:p>
            <a:pPr marL="0" indent="0" algn="ctr">
              <a:buNone/>
            </a:pPr>
            <a:r>
              <a:rPr lang="en-US" sz="1800" b="1" dirty="0" smtClean="0">
                <a:latin typeface="Scandia Medium"/>
              </a:rPr>
              <a:t>Other Children's Programming</a:t>
            </a:r>
          </a:p>
          <a:p>
            <a:pPr marL="457200" lvl="1" indent="0">
              <a:buNone/>
            </a:pPr>
            <a:endParaRPr lang="en-US" sz="1600" dirty="0" smtClean="0">
              <a:latin typeface="Scandia Medium"/>
            </a:endParaRPr>
          </a:p>
          <a:p>
            <a:pPr marL="457200" lvl="1" indent="0">
              <a:buNone/>
            </a:pPr>
            <a:r>
              <a:rPr lang="en-US" sz="1600" dirty="0" smtClean="0">
                <a:latin typeface="Scandia Medium"/>
              </a:rPr>
              <a:t>Objective:</a:t>
            </a:r>
          </a:p>
          <a:p>
            <a:pPr marL="457200" lvl="1" indent="0">
              <a:buNone/>
            </a:pPr>
            <a:r>
              <a:rPr lang="en-US" sz="1600" dirty="0" smtClean="0">
                <a:latin typeface="Scandia Medium"/>
              </a:rPr>
              <a:t>Provides </a:t>
            </a:r>
            <a:r>
              <a:rPr lang="en-US" sz="1600" dirty="0">
                <a:latin typeface="Scandia Medium"/>
              </a:rPr>
              <a:t>content to help SC's children grow and learn </a:t>
            </a:r>
            <a:r>
              <a:rPr lang="en-US" sz="1600" dirty="0" smtClean="0">
                <a:latin typeface="Scandia Medium"/>
              </a:rPr>
              <a:t>with PBS Kids anchoring children's shows</a:t>
            </a:r>
          </a:p>
          <a:p>
            <a:pPr lvl="2"/>
            <a:r>
              <a:rPr lang="en-US" sz="1600" dirty="0" smtClean="0">
                <a:latin typeface="Scandia Medium"/>
              </a:rPr>
              <a:t>24/7 PBS Kids Channel and accompanying apps establish SCETV as safe haven for children's programming and a “go to” place for educational resources and games that are available at any time</a:t>
            </a:r>
          </a:p>
          <a:p>
            <a:pPr lvl="2"/>
            <a:r>
              <a:rPr lang="en-US" sz="1600" dirty="0" smtClean="0">
                <a:latin typeface="Scandia Medium"/>
              </a:rPr>
              <a:t>FTEs </a:t>
            </a:r>
            <a:r>
              <a:rPr lang="en-US" sz="1600" dirty="0">
                <a:latin typeface="Scandia Medium"/>
              </a:rPr>
              <a:t>needed to achieve this </a:t>
            </a:r>
            <a:r>
              <a:rPr lang="en-US" sz="1600" dirty="0" smtClean="0">
                <a:latin typeface="Scandia Medium"/>
              </a:rPr>
              <a:t>strategy: 3.92</a:t>
            </a:r>
            <a:endParaRPr lang="en-US" sz="1600" dirty="0">
              <a:latin typeface="Scandia Medium"/>
            </a:endParaRPr>
          </a:p>
          <a:p>
            <a:pPr lvl="2"/>
            <a:r>
              <a:rPr lang="en-US" sz="1600" dirty="0" smtClean="0">
                <a:latin typeface="Scandia Medium"/>
              </a:rPr>
              <a:t>Budget used </a:t>
            </a:r>
            <a:r>
              <a:rPr lang="en-US" sz="1600" dirty="0">
                <a:latin typeface="Scandia Medium"/>
              </a:rPr>
              <a:t>to accomplish this </a:t>
            </a:r>
            <a:r>
              <a:rPr lang="en-US" sz="1600" dirty="0" smtClean="0">
                <a:latin typeface="Scandia Medium"/>
              </a:rPr>
              <a:t>strategy: $944,748</a:t>
            </a:r>
          </a:p>
          <a:p>
            <a:pPr lvl="3"/>
            <a:r>
              <a:rPr lang="en-US" sz="1600" dirty="0" smtClean="0">
                <a:latin typeface="Scandia Medium"/>
              </a:rPr>
              <a:t>3% </a:t>
            </a:r>
            <a:r>
              <a:rPr lang="en-US" sz="1600" dirty="0">
                <a:latin typeface="Scandia Medium"/>
              </a:rPr>
              <a:t>of the </a:t>
            </a:r>
            <a:r>
              <a:rPr lang="en-US" sz="1600" dirty="0" smtClean="0">
                <a:latin typeface="Scandia Medium"/>
              </a:rPr>
              <a:t>budget</a:t>
            </a:r>
            <a:endParaRPr lang="en-US" sz="1600" dirty="0">
              <a:latin typeface="Scandia Medium"/>
            </a:endParaRPr>
          </a:p>
          <a:p>
            <a:pPr marL="914400" lvl="2" indent="0">
              <a:buNone/>
            </a:pPr>
            <a:endParaRPr lang="en-US" sz="1600" dirty="0">
              <a:latin typeface="Scandia Medium"/>
            </a:endParaRPr>
          </a:p>
          <a:p>
            <a:pPr marL="457200" lvl="1" indent="0">
              <a:buNone/>
            </a:pPr>
            <a:r>
              <a:rPr lang="en-US" sz="1600" dirty="0" smtClean="0">
                <a:latin typeface="Scandia Medium"/>
              </a:rPr>
              <a:t>Primary Relationships:</a:t>
            </a:r>
          </a:p>
          <a:p>
            <a:pPr lvl="2"/>
            <a:r>
              <a:rPr lang="en-US" sz="1600" dirty="0">
                <a:latin typeface="Scandia Medium"/>
              </a:rPr>
              <a:t>PBS, </a:t>
            </a:r>
            <a:r>
              <a:rPr lang="en-US" sz="1600" dirty="0" smtClean="0">
                <a:latin typeface="Scandia Medium"/>
              </a:rPr>
              <a:t>Head start, After School Alliance, homeschoolers, School Districts, Early Childhood community groups, First Steps</a:t>
            </a:r>
            <a:endParaRPr lang="en-US" sz="1600" dirty="0">
              <a:latin typeface="Scandia Medium"/>
            </a:endParaRPr>
          </a:p>
          <a:p>
            <a:pPr lvl="2"/>
            <a:endParaRPr lang="en-US" sz="1600" dirty="0" smtClean="0">
              <a:latin typeface="Scandia Medium"/>
            </a:endParaRPr>
          </a:p>
        </p:txBody>
      </p:sp>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
        <p:nvSpPr>
          <p:cNvPr id="6" name="TextBox 5"/>
          <p:cNvSpPr txBox="1"/>
          <p:nvPr/>
        </p:nvSpPr>
        <p:spPr>
          <a:xfrm>
            <a:off x="1" y="5723996"/>
            <a:ext cx="3516838" cy="430887"/>
          </a:xfrm>
          <a:prstGeom prst="rect">
            <a:avLst/>
          </a:prstGeom>
          <a:noFill/>
        </p:spPr>
        <p:txBody>
          <a:bodyPr wrap="square" rtlCol="0">
            <a:spAutoFit/>
          </a:bodyPr>
          <a:lstStyle/>
          <a:p>
            <a:pPr algn="ctr"/>
            <a:r>
              <a:rPr lang="en-US" sz="2200" dirty="0">
                <a:latin typeface="Scandia Medium"/>
              </a:rPr>
              <a:t>Goal Four | Strategy </a:t>
            </a:r>
            <a:r>
              <a:rPr lang="en-US" sz="2200" dirty="0" smtClean="0">
                <a:latin typeface="Scandia Medium"/>
              </a:rPr>
              <a:t>Three</a:t>
            </a:r>
            <a:endParaRPr lang="en-US" sz="2200" dirty="0">
              <a:latin typeface="Scandia Medium"/>
            </a:endParaRPr>
          </a:p>
        </p:txBody>
      </p:sp>
    </p:spTree>
    <p:extLst>
      <p:ext uri="{BB962C8B-B14F-4D97-AF65-F5344CB8AC3E}">
        <p14:creationId xmlns:p14="http://schemas.microsoft.com/office/powerpoint/2010/main" val="146374423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3" name="Content Placeholder 2"/>
          <p:cNvSpPr>
            <a:spLocks noGrp="1"/>
          </p:cNvSpPr>
          <p:nvPr>
            <p:ph idx="1"/>
          </p:nvPr>
        </p:nvSpPr>
        <p:spPr>
          <a:xfrm>
            <a:off x="3703336" y="96982"/>
            <a:ext cx="4983463" cy="6543100"/>
          </a:xfrm>
        </p:spPr>
        <p:txBody>
          <a:bodyPr>
            <a:normAutofit/>
          </a:bodyPr>
          <a:lstStyle/>
          <a:p>
            <a:pPr marL="0" indent="0" algn="ctr">
              <a:buNone/>
            </a:pPr>
            <a:r>
              <a:rPr lang="en-US" sz="1800" b="1" dirty="0" smtClean="0">
                <a:latin typeface="Scandia Medium"/>
              </a:rPr>
              <a:t>Maximize </a:t>
            </a:r>
            <a:r>
              <a:rPr lang="en-US" sz="1800" b="1" dirty="0">
                <a:latin typeface="Scandia Medium"/>
              </a:rPr>
              <a:t>the </a:t>
            </a:r>
            <a:r>
              <a:rPr lang="en-US" sz="1800" b="1" dirty="0" smtClean="0">
                <a:latin typeface="Scandia Medium"/>
              </a:rPr>
              <a:t>Number </a:t>
            </a:r>
            <a:r>
              <a:rPr lang="en-US" sz="1800" b="1" dirty="0">
                <a:latin typeface="Scandia Medium"/>
              </a:rPr>
              <a:t>of </a:t>
            </a:r>
            <a:r>
              <a:rPr lang="en-US" sz="1800" b="1" dirty="0" smtClean="0">
                <a:latin typeface="Scandia Medium"/>
              </a:rPr>
              <a:t>SCETV Television, Radio, Online, and Mobile Users</a:t>
            </a:r>
          </a:p>
          <a:p>
            <a:pPr marL="457200" lvl="1" indent="0">
              <a:buNone/>
            </a:pPr>
            <a:endParaRPr lang="en-US" sz="1800" dirty="0">
              <a:latin typeface="Scandia Medium"/>
            </a:endParaRPr>
          </a:p>
          <a:p>
            <a:pPr marL="457200" lvl="1" indent="0">
              <a:buNone/>
            </a:pPr>
            <a:r>
              <a:rPr lang="en-US" sz="1800" dirty="0" smtClean="0">
                <a:latin typeface="Scandia Medium"/>
              </a:rPr>
              <a:t>Objective:</a:t>
            </a:r>
          </a:p>
          <a:p>
            <a:pPr marL="457200" lvl="1" indent="0">
              <a:buNone/>
            </a:pPr>
            <a:r>
              <a:rPr lang="en-US" sz="1800" dirty="0" smtClean="0">
                <a:latin typeface="Scandia Medium"/>
              </a:rPr>
              <a:t>Maximize ratings and usage</a:t>
            </a:r>
          </a:p>
          <a:p>
            <a:pPr lvl="2">
              <a:buFont typeface="Arial" panose="020B0604020202020204" pitchFamily="34" charset="0"/>
              <a:buChar char="•"/>
            </a:pPr>
            <a:r>
              <a:rPr lang="en-US" sz="1800" dirty="0" smtClean="0">
                <a:latin typeface="Scandia Medium"/>
              </a:rPr>
              <a:t>Analyzing usage and trends allows SCETV to direct </a:t>
            </a:r>
            <a:r>
              <a:rPr lang="en-US" sz="1800" b="1" dirty="0" smtClean="0">
                <a:latin typeface="Scandia Medium"/>
              </a:rPr>
              <a:t>programming and delivery </a:t>
            </a:r>
            <a:r>
              <a:rPr lang="en-US" sz="1800" dirty="0" smtClean="0">
                <a:latin typeface="Scandia Medium"/>
              </a:rPr>
              <a:t>efforts and identify user engagement opportunities </a:t>
            </a:r>
          </a:p>
          <a:p>
            <a:pPr lvl="2">
              <a:buFont typeface="Arial" panose="020B0604020202020204" pitchFamily="34" charset="0"/>
              <a:buChar char="•"/>
            </a:pPr>
            <a:r>
              <a:rPr lang="en-US" sz="1800" dirty="0" smtClean="0">
                <a:latin typeface="Scandia Medium"/>
              </a:rPr>
              <a:t>FTEs </a:t>
            </a:r>
            <a:r>
              <a:rPr lang="en-US" sz="1800" dirty="0">
                <a:latin typeface="Scandia Medium"/>
              </a:rPr>
              <a:t>needed to achieve this </a:t>
            </a:r>
            <a:r>
              <a:rPr lang="en-US" sz="1800" dirty="0" smtClean="0">
                <a:latin typeface="Scandia Medium"/>
              </a:rPr>
              <a:t>strategy: 23.13</a:t>
            </a:r>
            <a:endParaRPr lang="en-US" sz="1800" dirty="0">
              <a:latin typeface="Scandia Medium"/>
            </a:endParaRPr>
          </a:p>
          <a:p>
            <a:pPr lvl="2">
              <a:buFont typeface="Arial" panose="020B0604020202020204" pitchFamily="34" charset="0"/>
              <a:buChar char="•"/>
            </a:pPr>
            <a:r>
              <a:rPr lang="en-US" sz="1800" dirty="0" smtClean="0">
                <a:latin typeface="Scandia Medium"/>
              </a:rPr>
              <a:t>Budget used </a:t>
            </a:r>
            <a:r>
              <a:rPr lang="en-US" sz="1800" dirty="0">
                <a:latin typeface="Scandia Medium"/>
              </a:rPr>
              <a:t>to accomplish this </a:t>
            </a:r>
            <a:r>
              <a:rPr lang="en-US" sz="1800" dirty="0" smtClean="0">
                <a:latin typeface="Scandia Medium"/>
              </a:rPr>
              <a:t>strategy: $10,924,850</a:t>
            </a:r>
          </a:p>
          <a:p>
            <a:pPr lvl="3">
              <a:buFont typeface="Arial" panose="020B0604020202020204" pitchFamily="34" charset="0"/>
              <a:buChar char="•"/>
            </a:pPr>
            <a:r>
              <a:rPr lang="en-US" sz="1800" dirty="0" smtClean="0">
                <a:latin typeface="Scandia Medium"/>
              </a:rPr>
              <a:t>30% </a:t>
            </a:r>
            <a:r>
              <a:rPr lang="en-US" sz="1800" dirty="0">
                <a:latin typeface="Scandia Medium"/>
              </a:rPr>
              <a:t>of the </a:t>
            </a:r>
            <a:r>
              <a:rPr lang="en-US" sz="1800" dirty="0" smtClean="0">
                <a:latin typeface="Scandia Medium"/>
              </a:rPr>
              <a:t>budget</a:t>
            </a:r>
            <a:endParaRPr lang="en-US" sz="1800" dirty="0">
              <a:latin typeface="Scandia Medium"/>
            </a:endParaRPr>
          </a:p>
          <a:p>
            <a:pPr marL="914400" lvl="2" indent="0">
              <a:buNone/>
            </a:pPr>
            <a:endParaRPr lang="en-US" sz="1800" dirty="0">
              <a:latin typeface="Scandia Medium"/>
            </a:endParaRPr>
          </a:p>
          <a:p>
            <a:pPr marL="457200" lvl="1" indent="0">
              <a:buNone/>
            </a:pPr>
            <a:r>
              <a:rPr lang="en-US" sz="1800" dirty="0" smtClean="0">
                <a:latin typeface="Scandia Medium"/>
              </a:rPr>
              <a:t>Primary Relationships:</a:t>
            </a:r>
          </a:p>
          <a:p>
            <a:pPr lvl="2"/>
            <a:r>
              <a:rPr lang="en-US" sz="1800" dirty="0" smtClean="0">
                <a:latin typeface="Scandia Medium"/>
              </a:rPr>
              <a:t>Cyberwoven, Neilson, PBS, NPR RRC, audience user groups, </a:t>
            </a:r>
            <a:r>
              <a:rPr lang="en-US" sz="1800" b="1" dirty="0" smtClean="0">
                <a:latin typeface="Scandia Medium"/>
              </a:rPr>
              <a:t>ETV Endowment</a:t>
            </a:r>
            <a:r>
              <a:rPr lang="en-US" sz="1800" dirty="0" smtClean="0">
                <a:latin typeface="Scandia Medium"/>
              </a:rPr>
              <a:t>, individual communities </a:t>
            </a:r>
            <a:endParaRPr lang="en-US" sz="1800" dirty="0">
              <a:latin typeface="Scandia Medium"/>
            </a:endParaRPr>
          </a:p>
          <a:p>
            <a:pPr lvl="2"/>
            <a:endParaRPr lang="en-US" sz="1800" dirty="0" smtClean="0">
              <a:latin typeface="Scandia Medium"/>
            </a:endParaRPr>
          </a:p>
        </p:txBody>
      </p:sp>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
        <p:nvSpPr>
          <p:cNvPr id="6" name="TextBox 5"/>
          <p:cNvSpPr txBox="1"/>
          <p:nvPr/>
        </p:nvSpPr>
        <p:spPr>
          <a:xfrm>
            <a:off x="1" y="5544530"/>
            <a:ext cx="3516838" cy="830997"/>
          </a:xfrm>
          <a:prstGeom prst="rect">
            <a:avLst/>
          </a:prstGeom>
          <a:noFill/>
        </p:spPr>
        <p:txBody>
          <a:bodyPr wrap="square" rtlCol="0">
            <a:spAutoFit/>
          </a:bodyPr>
          <a:lstStyle/>
          <a:p>
            <a:pPr algn="ctr"/>
            <a:r>
              <a:rPr lang="en-US" sz="2400" dirty="0">
                <a:latin typeface="Scandia Medium"/>
              </a:rPr>
              <a:t>Goal Four | </a:t>
            </a:r>
            <a:r>
              <a:rPr lang="en-US" sz="2400" dirty="0" smtClean="0">
                <a:latin typeface="Scandia Medium"/>
              </a:rPr>
              <a:t>Strategies Four through Seven</a:t>
            </a:r>
            <a:endParaRPr lang="en-US" sz="2400" dirty="0">
              <a:latin typeface="Scandia Medium"/>
            </a:endParaRPr>
          </a:p>
        </p:txBody>
      </p:sp>
    </p:spTree>
    <p:extLst>
      <p:ext uri="{BB962C8B-B14F-4D97-AF65-F5344CB8AC3E}">
        <p14:creationId xmlns:p14="http://schemas.microsoft.com/office/powerpoint/2010/main" val="8327716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3516838" cy="6858001"/>
          </a:xfrm>
          <a:prstGeom prst="rect">
            <a:avLst/>
          </a:prstGeom>
        </p:spPr>
      </p:pic>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7412" y="1207633"/>
            <a:ext cx="7102961" cy="4985349"/>
          </a:xfrm>
          <a:prstGeom prst="rect">
            <a:avLst/>
          </a:prstGeom>
        </p:spPr>
      </p:pic>
      <p:sp>
        <p:nvSpPr>
          <p:cNvPr id="6" name="TextBox 5"/>
          <p:cNvSpPr txBox="1"/>
          <p:nvPr/>
        </p:nvSpPr>
        <p:spPr>
          <a:xfrm>
            <a:off x="204261" y="831273"/>
            <a:ext cx="2744199" cy="1080654"/>
          </a:xfrm>
          <a:prstGeom prst="rect">
            <a:avLst/>
          </a:prstGeom>
          <a:noFill/>
        </p:spPr>
        <p:txBody>
          <a:bodyPr wrap="square" rtlCol="0">
            <a:noAutofit/>
          </a:bodyPr>
          <a:lstStyle/>
          <a:p>
            <a:r>
              <a:rPr lang="en-US" dirty="0" smtClean="0">
                <a:latin typeface="Scandia Medium"/>
                <a:cs typeface="Scandia Medium"/>
              </a:rPr>
              <a:t>SC </a:t>
            </a:r>
            <a:br>
              <a:rPr lang="en-US" dirty="0" smtClean="0">
                <a:latin typeface="Scandia Medium"/>
                <a:cs typeface="Scandia Medium"/>
              </a:rPr>
            </a:br>
            <a:r>
              <a:rPr lang="en-US" dirty="0" smtClean="0">
                <a:latin typeface="Scandia Medium"/>
                <a:cs typeface="Scandia Medium"/>
              </a:rPr>
              <a:t>Educational Television</a:t>
            </a:r>
            <a:br>
              <a:rPr lang="en-US" dirty="0" smtClean="0">
                <a:latin typeface="Scandia Medium"/>
                <a:cs typeface="Scandia Medium"/>
              </a:rPr>
            </a:br>
            <a:r>
              <a:rPr lang="en-US" dirty="0" smtClean="0">
                <a:latin typeface="Scandia Medium"/>
                <a:cs typeface="Scandia Medium"/>
              </a:rPr>
              <a:t>Commission </a:t>
            </a:r>
            <a:br>
              <a:rPr lang="en-US" dirty="0" smtClean="0">
                <a:latin typeface="Scandia Medium"/>
                <a:cs typeface="Scandia Medium"/>
              </a:rPr>
            </a:br>
            <a:endParaRPr lang="en-US" dirty="0">
              <a:latin typeface="Scandia Medium"/>
              <a:cs typeface="Scandia Medium"/>
            </a:endParaRPr>
          </a:p>
        </p:txBody>
      </p:sp>
      <p:sp>
        <p:nvSpPr>
          <p:cNvPr id="2" name="TextBox 1"/>
          <p:cNvSpPr txBox="1"/>
          <p:nvPr/>
        </p:nvSpPr>
        <p:spPr>
          <a:xfrm>
            <a:off x="1" y="5590676"/>
            <a:ext cx="3516838" cy="707886"/>
          </a:xfrm>
          <a:prstGeom prst="rect">
            <a:avLst/>
          </a:prstGeom>
          <a:noFill/>
        </p:spPr>
        <p:txBody>
          <a:bodyPr wrap="square" rtlCol="0">
            <a:spAutoFit/>
          </a:bodyPr>
          <a:lstStyle/>
          <a:p>
            <a:pPr algn="ctr"/>
            <a:r>
              <a:rPr lang="en-US" sz="2000" dirty="0" smtClean="0">
                <a:latin typeface="Scandia Medium"/>
              </a:rPr>
              <a:t>Goal Four | Performance Measures and Outcomes</a:t>
            </a:r>
            <a:endParaRPr lang="en-US" sz="2000" dirty="0">
              <a:latin typeface="Scandia Medium"/>
            </a:endParaRPr>
          </a:p>
        </p:txBody>
      </p:sp>
    </p:spTree>
    <p:extLst>
      <p:ext uri="{BB962C8B-B14F-4D97-AF65-F5344CB8AC3E}">
        <p14:creationId xmlns:p14="http://schemas.microsoft.com/office/powerpoint/2010/main" val="324491402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2" name="Title 1"/>
          <p:cNvSpPr>
            <a:spLocks noGrp="1"/>
          </p:cNvSpPr>
          <p:nvPr>
            <p:ph type="title"/>
          </p:nvPr>
        </p:nvSpPr>
        <p:spPr>
          <a:xfrm>
            <a:off x="-8880" y="5581933"/>
            <a:ext cx="3525719" cy="733836"/>
          </a:xfrm>
        </p:spPr>
        <p:txBody>
          <a:bodyPr>
            <a:normAutofit fontScale="90000"/>
          </a:bodyPr>
          <a:lstStyle/>
          <a:p>
            <a:r>
              <a:rPr lang="en-US" sz="2400" dirty="0">
                <a:latin typeface="Scandia Medium"/>
              </a:rPr>
              <a:t>Goal Four | Performance Measures and Outcomes</a:t>
            </a:r>
          </a:p>
        </p:txBody>
      </p:sp>
      <p:sp>
        <p:nvSpPr>
          <p:cNvPr id="3" name="Content Placeholder 2"/>
          <p:cNvSpPr>
            <a:spLocks noGrp="1"/>
          </p:cNvSpPr>
          <p:nvPr>
            <p:ph idx="1"/>
          </p:nvPr>
        </p:nvSpPr>
        <p:spPr>
          <a:xfrm>
            <a:off x="3883445" y="284309"/>
            <a:ext cx="4983463" cy="6318714"/>
          </a:xfrm>
        </p:spPr>
        <p:txBody>
          <a:bodyPr>
            <a:normAutofit/>
          </a:bodyPr>
          <a:lstStyle/>
          <a:p>
            <a:pPr marL="0" indent="0" algn="ctr">
              <a:buNone/>
            </a:pPr>
            <a:r>
              <a:rPr lang="en-US" sz="1800" b="1" dirty="0" smtClean="0">
                <a:latin typeface="Scandia Medium"/>
              </a:rPr>
              <a:t>Audience Usage and Engagement are Key Indicators for Success Criteria for this Goal</a:t>
            </a:r>
          </a:p>
          <a:p>
            <a:pPr marL="0" indent="0" algn="ctr">
              <a:buNone/>
            </a:pPr>
            <a:endParaRPr lang="en-US" sz="2000" b="1" dirty="0" smtClean="0">
              <a:latin typeface="Scandia Medium"/>
            </a:endParaRPr>
          </a:p>
          <a:p>
            <a:pPr marL="0" indent="0" algn="ctr">
              <a:buNone/>
            </a:pPr>
            <a:r>
              <a:rPr lang="en-US" sz="1600" b="1" dirty="0" smtClean="0">
                <a:latin typeface="Scandia Medium"/>
              </a:rPr>
              <a:t>SCETV </a:t>
            </a:r>
            <a:r>
              <a:rPr lang="en-US" sz="1600" b="1" dirty="0">
                <a:latin typeface="Scandia Medium"/>
              </a:rPr>
              <a:t>M</a:t>
            </a:r>
            <a:r>
              <a:rPr lang="en-US" sz="1600" b="1" dirty="0" smtClean="0">
                <a:latin typeface="Scandia Medium"/>
              </a:rPr>
              <a:t>onitors this through Various Analytics and Audience Measurement Tools</a:t>
            </a:r>
          </a:p>
          <a:p>
            <a:pPr marL="0" indent="0">
              <a:buNone/>
            </a:pPr>
            <a:endParaRPr lang="en-US" sz="1600" b="1" dirty="0" smtClean="0">
              <a:latin typeface="Scandia Medium"/>
            </a:endParaRPr>
          </a:p>
          <a:p>
            <a:r>
              <a:rPr lang="en-US" sz="1600" dirty="0" smtClean="0">
                <a:latin typeface="Scandia Medium"/>
              </a:rPr>
              <a:t>Nielsen data for TV reflected 485,234 weekly viewing households (FY16-17) and 489,367 weekly viewing households (FY17-18)</a:t>
            </a:r>
          </a:p>
          <a:p>
            <a:r>
              <a:rPr lang="en-US" sz="1600" dirty="0" smtClean="0">
                <a:latin typeface="Scandia Medium"/>
              </a:rPr>
              <a:t>Nielsen data for Radio reflected 352,100 weekly listeners (FY16-17) and 371,600 weekly listeners (FY17-18)</a:t>
            </a:r>
          </a:p>
          <a:p>
            <a:r>
              <a:rPr lang="en-US" sz="1600" dirty="0" smtClean="0">
                <a:latin typeface="Scandia Medium"/>
              </a:rPr>
              <a:t>The </a:t>
            </a:r>
            <a:r>
              <a:rPr lang="en-US" sz="1600" dirty="0">
                <a:latin typeface="Scandia Medium"/>
              </a:rPr>
              <a:t>amount of YouTube minutes watched </a:t>
            </a:r>
            <a:r>
              <a:rPr lang="en-US" sz="1600" dirty="0" smtClean="0">
                <a:latin typeface="Scandia Medium"/>
              </a:rPr>
              <a:t>was </a:t>
            </a:r>
            <a:r>
              <a:rPr lang="en-US" sz="1600" dirty="0">
                <a:latin typeface="Scandia Medium"/>
              </a:rPr>
              <a:t>1,419,745 (FY16-17) </a:t>
            </a:r>
            <a:r>
              <a:rPr lang="en-US" sz="1600" dirty="0" smtClean="0">
                <a:latin typeface="Scandia Medium"/>
              </a:rPr>
              <a:t>and 3,879,881 </a:t>
            </a:r>
            <a:r>
              <a:rPr lang="en-US" sz="1600" dirty="0">
                <a:latin typeface="Scandia Medium"/>
              </a:rPr>
              <a:t>(FY17-18) </a:t>
            </a:r>
            <a:endParaRPr lang="en-US" sz="1600" dirty="0" smtClean="0">
              <a:latin typeface="Scandia Medium"/>
            </a:endParaRPr>
          </a:p>
          <a:p>
            <a:r>
              <a:rPr lang="en-US" sz="1600" dirty="0">
                <a:latin typeface="Scandia Medium"/>
              </a:rPr>
              <a:t>The amount of www.scpublicradio.org streaming hours during was 1,764,018 (FY16-17) and 2,412,054 (FY17-18) </a:t>
            </a:r>
            <a:endParaRPr lang="en-US" sz="1600" dirty="0" smtClean="0">
              <a:latin typeface="Scandia Medium"/>
            </a:endParaRPr>
          </a:p>
          <a:p>
            <a:r>
              <a:rPr lang="en-US" sz="1600" dirty="0">
                <a:latin typeface="Scandia Medium"/>
              </a:rPr>
              <a:t>The amount of </a:t>
            </a:r>
            <a:r>
              <a:rPr lang="en-US" sz="1600" dirty="0" smtClean="0">
                <a:latin typeface="Scandia Medium"/>
              </a:rPr>
              <a:t>www.scetv.org </a:t>
            </a:r>
            <a:r>
              <a:rPr lang="en-US" sz="1600" dirty="0">
                <a:latin typeface="Scandia Medium"/>
              </a:rPr>
              <a:t>sessions </a:t>
            </a:r>
            <a:r>
              <a:rPr lang="en-US" sz="1600" dirty="0" smtClean="0">
                <a:latin typeface="Scandia Medium"/>
              </a:rPr>
              <a:t>during was </a:t>
            </a:r>
            <a:r>
              <a:rPr lang="en-US" sz="1600" dirty="0">
                <a:latin typeface="Scandia Medium"/>
              </a:rPr>
              <a:t>643,189 (</a:t>
            </a:r>
            <a:r>
              <a:rPr lang="en-US" sz="1600" dirty="0" smtClean="0">
                <a:latin typeface="Scandia Medium"/>
              </a:rPr>
              <a:t>FY16-17) and 751,352</a:t>
            </a:r>
            <a:r>
              <a:rPr lang="en-US" sz="1600" dirty="0">
                <a:latin typeface="Scandia Medium"/>
              </a:rPr>
              <a:t> (FY17-18) </a:t>
            </a:r>
            <a:endParaRPr lang="en-US" sz="1600" dirty="0" smtClean="0">
              <a:latin typeface="Scandia Medium"/>
            </a:endParaRPr>
          </a:p>
          <a:p>
            <a:r>
              <a:rPr lang="en-US" sz="1600" dirty="0" smtClean="0">
                <a:latin typeface="Scandia Medium"/>
              </a:rPr>
              <a:t>1,709 new downloads of the SCETV app (FY17-18)</a:t>
            </a:r>
            <a:endParaRPr lang="en-US" sz="1600" dirty="0">
              <a:latin typeface="Scandia Medium"/>
            </a:endParaRPr>
          </a:p>
          <a:p>
            <a:pPr marL="0" indent="0">
              <a:buNone/>
            </a:pPr>
            <a:endParaRPr lang="en-US" sz="1600" dirty="0">
              <a:latin typeface="Scandia Medium"/>
            </a:endParaRPr>
          </a:p>
          <a:p>
            <a:endParaRPr lang="en-US" sz="1600" dirty="0">
              <a:latin typeface="Scandia Medium"/>
            </a:endParaRPr>
          </a:p>
        </p:txBody>
      </p:sp>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Tree>
    <p:extLst>
      <p:ext uri="{BB962C8B-B14F-4D97-AF65-F5344CB8AC3E}">
        <p14:creationId xmlns:p14="http://schemas.microsoft.com/office/powerpoint/2010/main" val="16396182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3516838" cy="6858001"/>
          </a:xfrm>
          <a:prstGeom prst="rect">
            <a:avLst/>
          </a:prstGeom>
        </p:spPr>
      </p:pic>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7412" y="1207633"/>
            <a:ext cx="7102961" cy="4985349"/>
          </a:xfrm>
          <a:prstGeom prst="rect">
            <a:avLst/>
          </a:prstGeom>
        </p:spPr>
      </p:pic>
      <p:sp>
        <p:nvSpPr>
          <p:cNvPr id="6" name="TextBox 5"/>
          <p:cNvSpPr txBox="1"/>
          <p:nvPr/>
        </p:nvSpPr>
        <p:spPr>
          <a:xfrm>
            <a:off x="204261" y="831273"/>
            <a:ext cx="2744199" cy="1080654"/>
          </a:xfrm>
          <a:prstGeom prst="rect">
            <a:avLst/>
          </a:prstGeom>
          <a:noFill/>
        </p:spPr>
        <p:txBody>
          <a:bodyPr wrap="square" rtlCol="0">
            <a:noAutofit/>
          </a:bodyPr>
          <a:lstStyle/>
          <a:p>
            <a:r>
              <a:rPr lang="en-US" dirty="0" smtClean="0">
                <a:latin typeface="Scandia Medium"/>
                <a:cs typeface="Scandia Medium"/>
              </a:rPr>
              <a:t>SC </a:t>
            </a:r>
            <a:br>
              <a:rPr lang="en-US" dirty="0" smtClean="0">
                <a:latin typeface="Scandia Medium"/>
                <a:cs typeface="Scandia Medium"/>
              </a:rPr>
            </a:br>
            <a:r>
              <a:rPr lang="en-US" dirty="0" smtClean="0">
                <a:latin typeface="Scandia Medium"/>
                <a:cs typeface="Scandia Medium"/>
              </a:rPr>
              <a:t>Educational Television</a:t>
            </a:r>
            <a:br>
              <a:rPr lang="en-US" dirty="0" smtClean="0">
                <a:latin typeface="Scandia Medium"/>
                <a:cs typeface="Scandia Medium"/>
              </a:rPr>
            </a:br>
            <a:r>
              <a:rPr lang="en-US" dirty="0" smtClean="0">
                <a:latin typeface="Scandia Medium"/>
                <a:cs typeface="Scandia Medium"/>
              </a:rPr>
              <a:t>Commission </a:t>
            </a:r>
            <a:br>
              <a:rPr lang="en-US" dirty="0" smtClean="0">
                <a:latin typeface="Scandia Medium"/>
                <a:cs typeface="Scandia Medium"/>
              </a:rPr>
            </a:br>
            <a:endParaRPr lang="en-US" dirty="0">
              <a:latin typeface="Scandia Medium"/>
              <a:cs typeface="Scandia Medium"/>
            </a:endParaRPr>
          </a:p>
        </p:txBody>
      </p:sp>
      <p:sp>
        <p:nvSpPr>
          <p:cNvPr id="2" name="TextBox 1"/>
          <p:cNvSpPr txBox="1"/>
          <p:nvPr/>
        </p:nvSpPr>
        <p:spPr>
          <a:xfrm>
            <a:off x="1" y="5547946"/>
            <a:ext cx="3516838" cy="830997"/>
          </a:xfrm>
          <a:prstGeom prst="rect">
            <a:avLst/>
          </a:prstGeom>
          <a:noFill/>
        </p:spPr>
        <p:txBody>
          <a:bodyPr wrap="square" rtlCol="0">
            <a:spAutoFit/>
          </a:bodyPr>
          <a:lstStyle/>
          <a:p>
            <a:pPr algn="ctr"/>
            <a:r>
              <a:rPr lang="en-US" sz="2400" dirty="0" smtClean="0">
                <a:latin typeface="Scandia Medium"/>
              </a:rPr>
              <a:t>Agency Recommendations</a:t>
            </a:r>
            <a:endParaRPr lang="en-US" sz="2400" dirty="0">
              <a:latin typeface="Scandia Medium"/>
            </a:endParaRPr>
          </a:p>
        </p:txBody>
      </p:sp>
    </p:spTree>
    <p:extLst>
      <p:ext uri="{BB962C8B-B14F-4D97-AF65-F5344CB8AC3E}">
        <p14:creationId xmlns:p14="http://schemas.microsoft.com/office/powerpoint/2010/main" val="223199289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3" name="Content Placeholder 2"/>
          <p:cNvSpPr>
            <a:spLocks noGrp="1"/>
          </p:cNvSpPr>
          <p:nvPr>
            <p:ph idx="1"/>
          </p:nvPr>
        </p:nvSpPr>
        <p:spPr>
          <a:xfrm>
            <a:off x="3703336" y="110836"/>
            <a:ext cx="4983463" cy="6747165"/>
          </a:xfrm>
        </p:spPr>
        <p:txBody>
          <a:bodyPr>
            <a:noAutofit/>
          </a:bodyPr>
          <a:lstStyle/>
          <a:p>
            <a:pPr marL="0" indent="0" algn="ctr">
              <a:buNone/>
            </a:pPr>
            <a:r>
              <a:rPr lang="en-US" sz="2200" b="1" dirty="0" smtClean="0">
                <a:latin typeface="Scandia Medium"/>
              </a:rPr>
              <a:t>Recommendations</a:t>
            </a:r>
          </a:p>
          <a:p>
            <a:pPr marL="0" indent="0">
              <a:buNone/>
            </a:pPr>
            <a:endParaRPr lang="en-US" sz="2000" dirty="0" smtClean="0">
              <a:latin typeface="Scandia Medium"/>
            </a:endParaRPr>
          </a:p>
          <a:p>
            <a:r>
              <a:rPr lang="en-US" sz="2000" dirty="0" smtClean="0">
                <a:latin typeface="Scandia Medium"/>
              </a:rPr>
              <a:t>Revise agency goals to be more reflective of agency’s evolving direction and technology</a:t>
            </a:r>
          </a:p>
          <a:p>
            <a:r>
              <a:rPr lang="en-US" sz="2000" dirty="0" smtClean="0">
                <a:latin typeface="Scandia Medium"/>
              </a:rPr>
              <a:t>Implement recurring review process to ensure that agency activities align with goals and objectives</a:t>
            </a:r>
          </a:p>
          <a:p>
            <a:pPr lvl="1">
              <a:buFont typeface="Arial" panose="020B0604020202020204" pitchFamily="34" charset="0"/>
              <a:buChar char="•"/>
            </a:pPr>
            <a:r>
              <a:rPr lang="en-US" sz="2000" dirty="0" smtClean="0">
                <a:latin typeface="Scandia Medium"/>
              </a:rPr>
              <a:t>Establish clearly defined objectives and expectations</a:t>
            </a:r>
          </a:p>
          <a:p>
            <a:pPr lvl="1">
              <a:buFont typeface="Arial" panose="020B0604020202020204" pitchFamily="34" charset="0"/>
              <a:buChar char="•"/>
            </a:pPr>
            <a:r>
              <a:rPr lang="en-US" sz="2000" dirty="0" smtClean="0">
                <a:latin typeface="Scandia Medium"/>
              </a:rPr>
              <a:t>Identify benchmarks and measures with internal review</a:t>
            </a:r>
          </a:p>
          <a:p>
            <a:pPr lvl="1">
              <a:buFont typeface="Arial" panose="020B0604020202020204" pitchFamily="34" charset="0"/>
              <a:buChar char="•"/>
            </a:pPr>
            <a:r>
              <a:rPr lang="en-US" sz="2000" dirty="0" smtClean="0">
                <a:latin typeface="Scandia Medium"/>
              </a:rPr>
              <a:t>Identify and provide training necessary to support objectives and activities</a:t>
            </a:r>
          </a:p>
        </p:txBody>
      </p:sp>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
        <p:nvSpPr>
          <p:cNvPr id="7" name="TextBox 6"/>
          <p:cNvSpPr txBox="1"/>
          <p:nvPr/>
        </p:nvSpPr>
        <p:spPr>
          <a:xfrm>
            <a:off x="1" y="5554033"/>
            <a:ext cx="3516838" cy="830997"/>
          </a:xfrm>
          <a:prstGeom prst="rect">
            <a:avLst/>
          </a:prstGeom>
          <a:noFill/>
        </p:spPr>
        <p:txBody>
          <a:bodyPr wrap="square" rtlCol="0">
            <a:spAutoFit/>
          </a:bodyPr>
          <a:lstStyle/>
          <a:p>
            <a:pPr algn="ctr"/>
            <a:r>
              <a:rPr lang="en-US" sz="2400" dirty="0" smtClean="0">
                <a:latin typeface="Scandia Medium"/>
              </a:rPr>
              <a:t>Agency Recommendations</a:t>
            </a:r>
            <a:endParaRPr lang="en-US" sz="2400" dirty="0">
              <a:latin typeface="Scandia Medium"/>
            </a:endParaRPr>
          </a:p>
        </p:txBody>
      </p:sp>
    </p:spTree>
    <p:extLst>
      <p:ext uri="{BB962C8B-B14F-4D97-AF65-F5344CB8AC3E}">
        <p14:creationId xmlns:p14="http://schemas.microsoft.com/office/powerpoint/2010/main" val="248080873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3516838" cy="6858001"/>
          </a:xfrm>
          <a:prstGeom prst="rect">
            <a:avLst/>
          </a:prstGeom>
        </p:spPr>
      </p:pic>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7412" y="1207633"/>
            <a:ext cx="7102961" cy="4985349"/>
          </a:xfrm>
          <a:prstGeom prst="rect">
            <a:avLst/>
          </a:prstGeom>
        </p:spPr>
      </p:pic>
      <p:sp>
        <p:nvSpPr>
          <p:cNvPr id="6" name="TextBox 5"/>
          <p:cNvSpPr txBox="1"/>
          <p:nvPr/>
        </p:nvSpPr>
        <p:spPr>
          <a:xfrm>
            <a:off x="204261" y="831273"/>
            <a:ext cx="2744199" cy="1080654"/>
          </a:xfrm>
          <a:prstGeom prst="rect">
            <a:avLst/>
          </a:prstGeom>
          <a:noFill/>
        </p:spPr>
        <p:txBody>
          <a:bodyPr wrap="square" rtlCol="0">
            <a:noAutofit/>
          </a:bodyPr>
          <a:lstStyle/>
          <a:p>
            <a:r>
              <a:rPr lang="en-US" dirty="0" smtClean="0">
                <a:latin typeface="Scandia Medium"/>
                <a:cs typeface="Scandia Medium"/>
              </a:rPr>
              <a:t>SC </a:t>
            </a:r>
            <a:br>
              <a:rPr lang="en-US" dirty="0" smtClean="0">
                <a:latin typeface="Scandia Medium"/>
                <a:cs typeface="Scandia Medium"/>
              </a:rPr>
            </a:br>
            <a:r>
              <a:rPr lang="en-US" dirty="0" smtClean="0">
                <a:latin typeface="Scandia Medium"/>
                <a:cs typeface="Scandia Medium"/>
              </a:rPr>
              <a:t>Educational Television</a:t>
            </a:r>
            <a:br>
              <a:rPr lang="en-US" dirty="0" smtClean="0">
                <a:latin typeface="Scandia Medium"/>
                <a:cs typeface="Scandia Medium"/>
              </a:rPr>
            </a:br>
            <a:r>
              <a:rPr lang="en-US" dirty="0" smtClean="0">
                <a:latin typeface="Scandia Medium"/>
                <a:cs typeface="Scandia Medium"/>
              </a:rPr>
              <a:t>Commission </a:t>
            </a:r>
            <a:br>
              <a:rPr lang="en-US" dirty="0" smtClean="0">
                <a:latin typeface="Scandia Medium"/>
                <a:cs typeface="Scandia Medium"/>
              </a:rPr>
            </a:br>
            <a:endParaRPr lang="en-US" dirty="0">
              <a:latin typeface="Scandia Medium"/>
              <a:cs typeface="Scandia Medium"/>
            </a:endParaRPr>
          </a:p>
        </p:txBody>
      </p:sp>
      <p:sp>
        <p:nvSpPr>
          <p:cNvPr id="2" name="TextBox 1"/>
          <p:cNvSpPr txBox="1"/>
          <p:nvPr/>
        </p:nvSpPr>
        <p:spPr>
          <a:xfrm>
            <a:off x="1" y="5667590"/>
            <a:ext cx="3516838" cy="523220"/>
          </a:xfrm>
          <a:prstGeom prst="rect">
            <a:avLst/>
          </a:prstGeom>
          <a:noFill/>
        </p:spPr>
        <p:txBody>
          <a:bodyPr wrap="square" rtlCol="0">
            <a:spAutoFit/>
          </a:bodyPr>
          <a:lstStyle/>
          <a:p>
            <a:pPr algn="ctr"/>
            <a:r>
              <a:rPr lang="en-US" sz="2800" dirty="0" smtClean="0">
                <a:latin typeface="Scandia Medium"/>
              </a:rPr>
              <a:t>Conclusion</a:t>
            </a:r>
            <a:endParaRPr lang="en-US" sz="2800" dirty="0">
              <a:latin typeface="Scandia Medium"/>
            </a:endParaRPr>
          </a:p>
        </p:txBody>
      </p:sp>
    </p:spTree>
    <p:extLst>
      <p:ext uri="{BB962C8B-B14F-4D97-AF65-F5344CB8AC3E}">
        <p14:creationId xmlns:p14="http://schemas.microsoft.com/office/powerpoint/2010/main" val="110535512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80" y="5581933"/>
            <a:ext cx="3525719" cy="733836"/>
          </a:xfrm>
        </p:spPr>
        <p:txBody>
          <a:bodyPr>
            <a:normAutofit/>
          </a:bodyPr>
          <a:lstStyle/>
          <a:p>
            <a:r>
              <a:rPr lang="en-US" sz="3600" dirty="0" smtClean="0">
                <a:latin typeface="Scandia Medium"/>
                <a:cs typeface="Scandia Medium"/>
              </a:rPr>
              <a:t> </a:t>
            </a:r>
            <a:endParaRPr lang="en-US" sz="3600" dirty="0">
              <a:latin typeface="Scandia Medium"/>
              <a:cs typeface="Scandia Medium"/>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9720" y="942687"/>
            <a:ext cx="4422000" cy="248737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54" y="2007090"/>
            <a:ext cx="8992010" cy="5058006"/>
          </a:xfrm>
          <a:prstGeom prst="rect">
            <a:avLst/>
          </a:prstGeom>
        </p:spPr>
      </p:pic>
    </p:spTree>
    <p:extLst>
      <p:ext uri="{BB962C8B-B14F-4D97-AF65-F5344CB8AC3E}">
        <p14:creationId xmlns:p14="http://schemas.microsoft.com/office/powerpoint/2010/main" val="41966730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3" name="Content Placeholder 2"/>
          <p:cNvSpPr>
            <a:spLocks noGrp="1"/>
          </p:cNvSpPr>
          <p:nvPr>
            <p:ph idx="1"/>
          </p:nvPr>
        </p:nvSpPr>
        <p:spPr>
          <a:xfrm>
            <a:off x="3703336" y="150446"/>
            <a:ext cx="4983463" cy="6540499"/>
          </a:xfrm>
        </p:spPr>
        <p:txBody>
          <a:bodyPr>
            <a:noAutofit/>
          </a:bodyPr>
          <a:lstStyle/>
          <a:p>
            <a:pPr marL="0" indent="0" algn="ctr">
              <a:buNone/>
            </a:pPr>
            <a:r>
              <a:rPr lang="en-US" sz="2200" b="1" dirty="0">
                <a:latin typeface="Scandia Medium"/>
              </a:rPr>
              <a:t>Advisory Council </a:t>
            </a:r>
            <a:endParaRPr lang="en-US" sz="2200" b="1" dirty="0" smtClean="0">
              <a:latin typeface="Scandia Medium"/>
            </a:endParaRPr>
          </a:p>
          <a:p>
            <a:pPr marL="0" indent="0" algn="ctr">
              <a:buNone/>
            </a:pPr>
            <a:endParaRPr lang="en-US" sz="2000" b="1" dirty="0" smtClean="0">
              <a:latin typeface="Scandia Medium"/>
            </a:endParaRPr>
          </a:p>
          <a:p>
            <a:r>
              <a:rPr lang="en-US" sz="2000" dirty="0" smtClean="0">
                <a:latin typeface="Scandia Medium"/>
              </a:rPr>
              <a:t>Members selected from recommendations</a:t>
            </a:r>
          </a:p>
          <a:p>
            <a:endParaRPr lang="en-US" sz="2000" dirty="0" smtClean="0">
              <a:latin typeface="Scandia Medium"/>
            </a:endParaRPr>
          </a:p>
          <a:p>
            <a:r>
              <a:rPr lang="en-US" sz="2000" dirty="0" smtClean="0">
                <a:latin typeface="Scandia Medium"/>
              </a:rPr>
              <a:t>Voted on by </a:t>
            </a:r>
            <a:r>
              <a:rPr lang="en-US" sz="2000" dirty="0">
                <a:latin typeface="Scandia Medium"/>
              </a:rPr>
              <a:t>the </a:t>
            </a:r>
            <a:r>
              <a:rPr lang="en-US" sz="2000" dirty="0" smtClean="0">
                <a:latin typeface="Scandia Medium"/>
              </a:rPr>
              <a:t>SCETV </a:t>
            </a:r>
            <a:r>
              <a:rPr lang="en-US" sz="2000" dirty="0">
                <a:latin typeface="Scandia Medium"/>
              </a:rPr>
              <a:t>Commission </a:t>
            </a:r>
            <a:r>
              <a:rPr lang="en-US" sz="2000" dirty="0" smtClean="0">
                <a:latin typeface="Scandia Medium"/>
              </a:rPr>
              <a:t>members</a:t>
            </a:r>
          </a:p>
          <a:p>
            <a:pPr marL="0" indent="0">
              <a:buNone/>
            </a:pPr>
            <a:endParaRPr lang="en-US" sz="2000" dirty="0" smtClean="0">
              <a:latin typeface="Scandia Medium"/>
            </a:endParaRPr>
          </a:p>
          <a:p>
            <a:r>
              <a:rPr lang="en-US" sz="2000" dirty="0" smtClean="0">
                <a:latin typeface="Scandia Medium"/>
              </a:rPr>
              <a:t>Recommendations made </a:t>
            </a:r>
            <a:r>
              <a:rPr lang="en-US" sz="2000" dirty="0">
                <a:latin typeface="Scandia Medium"/>
              </a:rPr>
              <a:t>based on individuals who have </a:t>
            </a:r>
            <a:r>
              <a:rPr lang="en-US" sz="2000" dirty="0" smtClean="0">
                <a:latin typeface="Scandia Medium"/>
              </a:rPr>
              <a:t>expertise</a:t>
            </a:r>
          </a:p>
          <a:p>
            <a:pPr marL="0" indent="0">
              <a:buNone/>
            </a:pPr>
            <a:endParaRPr lang="en-US" sz="2000" dirty="0" smtClean="0">
              <a:latin typeface="Scandia Medium"/>
            </a:endParaRPr>
          </a:p>
          <a:p>
            <a:r>
              <a:rPr lang="en-US" sz="2000" dirty="0" smtClean="0">
                <a:latin typeface="Scandia Medium"/>
              </a:rPr>
              <a:t>SCETV </a:t>
            </a:r>
            <a:r>
              <a:rPr lang="en-US" sz="2000" dirty="0">
                <a:latin typeface="Scandia Medium"/>
              </a:rPr>
              <a:t>Commission Chair will request that the </a:t>
            </a:r>
            <a:r>
              <a:rPr lang="en-US" sz="2000" dirty="0" smtClean="0">
                <a:latin typeface="Scandia Medium"/>
              </a:rPr>
              <a:t>SCETV Commission Advisory </a:t>
            </a:r>
            <a:r>
              <a:rPr lang="en-US" sz="2000" dirty="0">
                <a:latin typeface="Scandia Medium"/>
              </a:rPr>
              <a:t>Council members provide demographic </a:t>
            </a:r>
            <a:r>
              <a:rPr lang="en-US" sz="2000" dirty="0" smtClean="0">
                <a:latin typeface="Scandia Medium"/>
              </a:rPr>
              <a:t>information due to importance of that information</a:t>
            </a:r>
            <a:endParaRPr lang="en-US" sz="2000" dirty="0">
              <a:latin typeface="Scandia Medium"/>
            </a:endParaRPr>
          </a:p>
        </p:txBody>
      </p:sp>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
        <p:nvSpPr>
          <p:cNvPr id="7" name="TextBox 6"/>
          <p:cNvSpPr txBox="1"/>
          <p:nvPr/>
        </p:nvSpPr>
        <p:spPr>
          <a:xfrm>
            <a:off x="0" y="5713524"/>
            <a:ext cx="3516838" cy="461665"/>
          </a:xfrm>
          <a:prstGeom prst="rect">
            <a:avLst/>
          </a:prstGeom>
          <a:noFill/>
        </p:spPr>
        <p:txBody>
          <a:bodyPr wrap="square" rtlCol="0">
            <a:spAutoFit/>
          </a:bodyPr>
          <a:lstStyle/>
          <a:p>
            <a:pPr algn="ctr"/>
            <a:r>
              <a:rPr lang="en-US" sz="2400" dirty="0" smtClean="0">
                <a:latin typeface="Scandia Medium"/>
              </a:rPr>
              <a:t>Question One | Answer</a:t>
            </a:r>
            <a:endParaRPr lang="en-US" sz="2400" dirty="0">
              <a:latin typeface="Scandia Medium"/>
            </a:endParaRPr>
          </a:p>
        </p:txBody>
      </p:sp>
    </p:spTree>
    <p:extLst>
      <p:ext uri="{BB962C8B-B14F-4D97-AF65-F5344CB8AC3E}">
        <p14:creationId xmlns:p14="http://schemas.microsoft.com/office/powerpoint/2010/main" val="40307734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3" name="Content Placeholder 2"/>
          <p:cNvSpPr>
            <a:spLocks noGrp="1"/>
          </p:cNvSpPr>
          <p:nvPr>
            <p:ph idx="1"/>
          </p:nvPr>
        </p:nvSpPr>
        <p:spPr>
          <a:xfrm>
            <a:off x="3703336" y="150446"/>
            <a:ext cx="4983463" cy="6540499"/>
          </a:xfrm>
        </p:spPr>
        <p:txBody>
          <a:bodyPr>
            <a:noAutofit/>
          </a:bodyPr>
          <a:lstStyle/>
          <a:p>
            <a:pPr marL="0" indent="0" algn="ctr">
              <a:buNone/>
            </a:pPr>
            <a:r>
              <a:rPr lang="en-US" sz="3000" b="1" dirty="0" smtClean="0">
                <a:latin typeface="Scandia Medium"/>
              </a:rPr>
              <a:t>Inter-Agency </a:t>
            </a:r>
            <a:r>
              <a:rPr lang="en-US" sz="3000" b="1" dirty="0">
                <a:latin typeface="Scandia Medium"/>
              </a:rPr>
              <a:t>Collaboration </a:t>
            </a:r>
          </a:p>
          <a:p>
            <a:pPr marL="0" indent="0">
              <a:buNone/>
            </a:pPr>
            <a:endParaRPr lang="en-US" sz="2800" dirty="0">
              <a:latin typeface="Scandia Medium"/>
            </a:endParaRPr>
          </a:p>
          <a:p>
            <a:pPr marL="400050" lvl="1" indent="0">
              <a:buNone/>
            </a:pPr>
            <a:r>
              <a:rPr lang="en-US" dirty="0" smtClean="0">
                <a:latin typeface="Scandia Medium"/>
              </a:rPr>
              <a:t>Is SCETV </a:t>
            </a:r>
            <a:r>
              <a:rPr lang="en-US" dirty="0">
                <a:latin typeface="Scandia Medium"/>
              </a:rPr>
              <a:t>required to collaborate with any agencies? </a:t>
            </a:r>
            <a:endParaRPr lang="en-US" dirty="0" smtClean="0">
              <a:latin typeface="Scandia Medium"/>
            </a:endParaRPr>
          </a:p>
          <a:p>
            <a:pPr marL="400050" lvl="1" indent="0">
              <a:buNone/>
            </a:pPr>
            <a:endParaRPr lang="en-US" dirty="0">
              <a:latin typeface="Scandia Medium"/>
            </a:endParaRPr>
          </a:p>
          <a:p>
            <a:pPr marL="400050" lvl="1" indent="0">
              <a:buNone/>
            </a:pPr>
            <a:r>
              <a:rPr lang="en-US" dirty="0" smtClean="0">
                <a:latin typeface="Scandia Medium"/>
              </a:rPr>
              <a:t>If </a:t>
            </a:r>
            <a:r>
              <a:rPr lang="en-US" dirty="0">
                <a:latin typeface="Scandia Medium"/>
              </a:rPr>
              <a:t>so, which agencies? </a:t>
            </a:r>
          </a:p>
          <a:p>
            <a:pPr marL="457200" lvl="1" indent="0">
              <a:buNone/>
            </a:pPr>
            <a:endParaRPr lang="en-US" sz="2000" dirty="0">
              <a:latin typeface="Scandia Medium"/>
            </a:endParaRPr>
          </a:p>
        </p:txBody>
      </p:sp>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
        <p:nvSpPr>
          <p:cNvPr id="7" name="TextBox 6"/>
          <p:cNvSpPr txBox="1"/>
          <p:nvPr/>
        </p:nvSpPr>
        <p:spPr>
          <a:xfrm>
            <a:off x="1" y="5670798"/>
            <a:ext cx="3516838" cy="553998"/>
          </a:xfrm>
          <a:prstGeom prst="rect">
            <a:avLst/>
          </a:prstGeom>
          <a:noFill/>
        </p:spPr>
        <p:txBody>
          <a:bodyPr wrap="square" rtlCol="0">
            <a:spAutoFit/>
          </a:bodyPr>
          <a:lstStyle/>
          <a:p>
            <a:pPr algn="ctr"/>
            <a:r>
              <a:rPr lang="en-US" sz="3000" dirty="0" smtClean="0">
                <a:latin typeface="Scandia Medium"/>
              </a:rPr>
              <a:t>Question Two</a:t>
            </a:r>
            <a:endParaRPr lang="en-US" sz="3000" dirty="0">
              <a:latin typeface="Scandia Medium"/>
            </a:endParaRPr>
          </a:p>
        </p:txBody>
      </p:sp>
    </p:spTree>
    <p:extLst>
      <p:ext uri="{BB962C8B-B14F-4D97-AF65-F5344CB8AC3E}">
        <p14:creationId xmlns:p14="http://schemas.microsoft.com/office/powerpoint/2010/main" val="18694083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3" name="Content Placeholder 2"/>
          <p:cNvSpPr>
            <a:spLocks noGrp="1"/>
          </p:cNvSpPr>
          <p:nvPr>
            <p:ph idx="1"/>
          </p:nvPr>
        </p:nvSpPr>
        <p:spPr>
          <a:xfrm>
            <a:off x="3703336" y="150446"/>
            <a:ext cx="4983463" cy="6540499"/>
          </a:xfrm>
        </p:spPr>
        <p:txBody>
          <a:bodyPr>
            <a:noAutofit/>
          </a:bodyPr>
          <a:lstStyle/>
          <a:p>
            <a:pPr marL="0" indent="0" algn="ctr">
              <a:buNone/>
            </a:pPr>
            <a:r>
              <a:rPr lang="en-US" sz="2200" b="1" dirty="0" smtClean="0">
                <a:latin typeface="Scandia Medium"/>
              </a:rPr>
              <a:t>Inter-Agency </a:t>
            </a:r>
            <a:r>
              <a:rPr lang="en-US" sz="2200" b="1" dirty="0">
                <a:latin typeface="Scandia Medium"/>
              </a:rPr>
              <a:t>Collaboration </a:t>
            </a:r>
            <a:endParaRPr lang="en-US" sz="2200" b="1" dirty="0" smtClean="0">
              <a:latin typeface="Scandia Medium"/>
            </a:endParaRPr>
          </a:p>
          <a:p>
            <a:pPr marL="0" indent="0" algn="ctr">
              <a:buNone/>
            </a:pPr>
            <a:endParaRPr lang="en-US" sz="2000" b="1" dirty="0">
              <a:latin typeface="Scandia Medium"/>
            </a:endParaRPr>
          </a:p>
          <a:p>
            <a:pPr marL="0" indent="0">
              <a:buNone/>
            </a:pPr>
            <a:r>
              <a:rPr lang="en-US" sz="2000" dirty="0" smtClean="0">
                <a:latin typeface="Scandia Medium"/>
              </a:rPr>
              <a:t>SCETV </a:t>
            </a:r>
            <a:r>
              <a:rPr lang="en-US" sz="2000" dirty="0">
                <a:latin typeface="Scandia Medium"/>
              </a:rPr>
              <a:t>is required to collaborate </a:t>
            </a:r>
            <a:r>
              <a:rPr lang="en-US" sz="2000" dirty="0" smtClean="0">
                <a:latin typeface="Scandia Medium"/>
              </a:rPr>
              <a:t>with:</a:t>
            </a:r>
          </a:p>
          <a:p>
            <a:r>
              <a:rPr lang="en-US" sz="2000" dirty="0" smtClean="0">
                <a:latin typeface="Scandia Medium"/>
              </a:rPr>
              <a:t>SC </a:t>
            </a:r>
            <a:r>
              <a:rPr lang="en-US" sz="2000" dirty="0">
                <a:latin typeface="Scandia Medium"/>
              </a:rPr>
              <a:t>Department of </a:t>
            </a:r>
            <a:r>
              <a:rPr lang="en-US" sz="2000" dirty="0" smtClean="0">
                <a:latin typeface="Scandia Medium"/>
              </a:rPr>
              <a:t>Education</a:t>
            </a:r>
          </a:p>
          <a:p>
            <a:r>
              <a:rPr lang="en-US" sz="2000" dirty="0" smtClean="0">
                <a:latin typeface="Scandia Medium"/>
              </a:rPr>
              <a:t>Education </a:t>
            </a:r>
            <a:r>
              <a:rPr lang="en-US" sz="2000" dirty="0">
                <a:latin typeface="Scandia Medium"/>
              </a:rPr>
              <a:t>Oversight </a:t>
            </a:r>
            <a:r>
              <a:rPr lang="en-US" sz="2000" dirty="0" smtClean="0">
                <a:latin typeface="Scandia Medium"/>
              </a:rPr>
              <a:t>Committee</a:t>
            </a:r>
          </a:p>
          <a:p>
            <a:r>
              <a:rPr lang="en-US" sz="2000" dirty="0" smtClean="0">
                <a:latin typeface="Scandia Medium"/>
              </a:rPr>
              <a:t>Criminal Justice Academy</a:t>
            </a:r>
          </a:p>
          <a:p>
            <a:r>
              <a:rPr lang="en-US" sz="2000" dirty="0" smtClean="0">
                <a:latin typeface="Scandia Medium"/>
              </a:rPr>
              <a:t>Department </a:t>
            </a:r>
            <a:r>
              <a:rPr lang="en-US" sz="2000" dirty="0">
                <a:latin typeface="Scandia Medium"/>
              </a:rPr>
              <a:t>of </a:t>
            </a:r>
            <a:r>
              <a:rPr lang="en-US" sz="2000" dirty="0" smtClean="0">
                <a:latin typeface="Scandia Medium"/>
              </a:rPr>
              <a:t>Administration</a:t>
            </a:r>
          </a:p>
          <a:p>
            <a:pPr lvl="1"/>
            <a:r>
              <a:rPr lang="en-US" sz="2000" dirty="0" smtClean="0">
                <a:latin typeface="Scandia Medium"/>
              </a:rPr>
              <a:t>Provides funding (provisos) </a:t>
            </a:r>
            <a:r>
              <a:rPr lang="en-US" sz="2000" dirty="0">
                <a:latin typeface="Scandia Medium"/>
              </a:rPr>
              <a:t>to </a:t>
            </a:r>
            <a:r>
              <a:rPr lang="en-US" sz="2000" dirty="0" smtClean="0">
                <a:latin typeface="Scandia Medium"/>
              </a:rPr>
              <a:t>SCETV </a:t>
            </a:r>
            <a:r>
              <a:rPr lang="en-US" sz="2000" dirty="0">
                <a:latin typeface="Scandia Medium"/>
              </a:rPr>
              <a:t>to deliver programs and services for teachers and students, along with transparency, </a:t>
            </a:r>
            <a:r>
              <a:rPr lang="en-US" sz="2000" dirty="0" smtClean="0">
                <a:latin typeface="Scandia Medium"/>
              </a:rPr>
              <a:t>infrastructure, </a:t>
            </a:r>
            <a:r>
              <a:rPr lang="en-US" sz="2000" dirty="0">
                <a:latin typeface="Scandia Medium"/>
              </a:rPr>
              <a:t>and emergency services throughout the </a:t>
            </a:r>
            <a:r>
              <a:rPr lang="en-US" sz="2000" dirty="0" smtClean="0">
                <a:latin typeface="Scandia Medium"/>
              </a:rPr>
              <a:t>state</a:t>
            </a:r>
          </a:p>
          <a:p>
            <a:pPr marL="0" indent="0">
              <a:buNone/>
            </a:pPr>
            <a:endParaRPr lang="en-US" sz="2000" dirty="0">
              <a:latin typeface="Scandia Medium"/>
            </a:endParaRPr>
          </a:p>
          <a:p>
            <a:pPr marL="0" indent="0">
              <a:buNone/>
            </a:pPr>
            <a:r>
              <a:rPr lang="en-US" sz="2000" dirty="0" smtClean="0">
                <a:latin typeface="Scandia Medium"/>
              </a:rPr>
              <a:t>Nature of SCETV’s services dictate that we work with multiple other agencies on partnerships as well</a:t>
            </a:r>
            <a:endParaRPr lang="en-US" sz="2000" dirty="0">
              <a:latin typeface="Scandia Medium"/>
            </a:endParaRPr>
          </a:p>
          <a:p>
            <a:pPr marL="0" indent="0">
              <a:buNone/>
            </a:pPr>
            <a:endParaRPr lang="en-US" sz="2800" dirty="0">
              <a:latin typeface="Scandia Medium"/>
            </a:endParaRPr>
          </a:p>
          <a:p>
            <a:pPr lvl="1"/>
            <a:endParaRPr lang="en-US" sz="2000" dirty="0">
              <a:latin typeface="Scandia Medium"/>
            </a:endParaRPr>
          </a:p>
        </p:txBody>
      </p:sp>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
        <p:nvSpPr>
          <p:cNvPr id="7" name="TextBox 6"/>
          <p:cNvSpPr txBox="1"/>
          <p:nvPr/>
        </p:nvSpPr>
        <p:spPr>
          <a:xfrm>
            <a:off x="1" y="5704982"/>
            <a:ext cx="3516838" cy="461665"/>
          </a:xfrm>
          <a:prstGeom prst="rect">
            <a:avLst/>
          </a:prstGeom>
          <a:noFill/>
        </p:spPr>
        <p:txBody>
          <a:bodyPr wrap="square" rtlCol="0">
            <a:spAutoFit/>
          </a:bodyPr>
          <a:lstStyle/>
          <a:p>
            <a:pPr algn="ctr"/>
            <a:r>
              <a:rPr lang="en-US" sz="2400" dirty="0" smtClean="0">
                <a:latin typeface="Scandia Medium"/>
              </a:rPr>
              <a:t>Question Two | Answer</a:t>
            </a:r>
            <a:endParaRPr lang="en-US" sz="2400" dirty="0">
              <a:latin typeface="Scandia Medium"/>
            </a:endParaRPr>
          </a:p>
        </p:txBody>
      </p:sp>
    </p:spTree>
    <p:extLst>
      <p:ext uri="{BB962C8B-B14F-4D97-AF65-F5344CB8AC3E}">
        <p14:creationId xmlns:p14="http://schemas.microsoft.com/office/powerpoint/2010/main" val="41592654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3" name="Content Placeholder 2"/>
          <p:cNvSpPr>
            <a:spLocks noGrp="1"/>
          </p:cNvSpPr>
          <p:nvPr>
            <p:ph idx="1"/>
          </p:nvPr>
        </p:nvSpPr>
        <p:spPr>
          <a:xfrm>
            <a:off x="3703336" y="150446"/>
            <a:ext cx="4983463" cy="6540499"/>
          </a:xfrm>
        </p:spPr>
        <p:txBody>
          <a:bodyPr>
            <a:noAutofit/>
          </a:bodyPr>
          <a:lstStyle/>
          <a:p>
            <a:pPr marL="0" indent="0" algn="ctr">
              <a:buNone/>
            </a:pPr>
            <a:r>
              <a:rPr lang="en-US" sz="2600" b="1" dirty="0" smtClean="0">
                <a:latin typeface="Scandia Medium"/>
              </a:rPr>
              <a:t>Employee Feedback </a:t>
            </a:r>
          </a:p>
          <a:p>
            <a:pPr marL="0" indent="0" algn="ctr">
              <a:buNone/>
            </a:pPr>
            <a:endParaRPr lang="en-US" b="1" dirty="0">
              <a:latin typeface="Scandia Medium"/>
            </a:endParaRPr>
          </a:p>
          <a:p>
            <a:r>
              <a:rPr lang="en-US" sz="2400" dirty="0" smtClean="0">
                <a:latin typeface="Scandia Medium"/>
              </a:rPr>
              <a:t>Ability to provide anonymous feedback or input</a:t>
            </a:r>
          </a:p>
          <a:p>
            <a:pPr marL="0" indent="0">
              <a:buNone/>
            </a:pPr>
            <a:endParaRPr lang="en-US" sz="2400" dirty="0" smtClean="0">
              <a:latin typeface="Scandia Medium"/>
            </a:endParaRPr>
          </a:p>
          <a:p>
            <a:r>
              <a:rPr lang="en-US" sz="2400" dirty="0" smtClean="0">
                <a:latin typeface="Scandia Medium"/>
              </a:rPr>
              <a:t>Identified </a:t>
            </a:r>
            <a:r>
              <a:rPr lang="en-US" sz="2400" i="1" dirty="0" err="1" smtClean="0">
                <a:latin typeface="Scandia Medium"/>
              </a:rPr>
              <a:t>Incogneato</a:t>
            </a:r>
            <a:r>
              <a:rPr lang="en-US" sz="2400" dirty="0" smtClean="0">
                <a:latin typeface="Scandia Medium"/>
              </a:rPr>
              <a:t> as likely solution</a:t>
            </a:r>
          </a:p>
          <a:p>
            <a:pPr marL="0" indent="0">
              <a:buNone/>
            </a:pPr>
            <a:endParaRPr lang="en-US" sz="2400" dirty="0" smtClean="0">
              <a:latin typeface="Scandia Medium"/>
            </a:endParaRPr>
          </a:p>
          <a:p>
            <a:r>
              <a:rPr lang="en-US" sz="2400" dirty="0" smtClean="0">
                <a:latin typeface="Scandia Medium"/>
              </a:rPr>
              <a:t>Currently conducting tests</a:t>
            </a:r>
          </a:p>
          <a:p>
            <a:pPr marL="0" indent="0">
              <a:buNone/>
            </a:pPr>
            <a:endParaRPr lang="en-US" sz="2400" dirty="0" smtClean="0">
              <a:latin typeface="Scandia Medium"/>
            </a:endParaRPr>
          </a:p>
          <a:p>
            <a:r>
              <a:rPr lang="en-US" sz="2400" dirty="0" smtClean="0">
                <a:latin typeface="Scandia Medium"/>
              </a:rPr>
              <a:t>Implementation date expected by December 2018</a:t>
            </a:r>
          </a:p>
          <a:p>
            <a:pPr>
              <a:buFont typeface="Arial" panose="020B0604020202020204" pitchFamily="34" charset="0"/>
              <a:buChar char="•"/>
            </a:pPr>
            <a:endParaRPr lang="en-US" sz="2000" dirty="0"/>
          </a:p>
          <a:p>
            <a:pPr marL="457200" lvl="1" indent="0">
              <a:buNone/>
            </a:pPr>
            <a:endParaRPr lang="en-US" sz="2200" dirty="0">
              <a:latin typeface="Scandia Medium"/>
            </a:endParaRPr>
          </a:p>
        </p:txBody>
      </p:sp>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
        <p:nvSpPr>
          <p:cNvPr id="7" name="TextBox 6"/>
          <p:cNvSpPr txBox="1"/>
          <p:nvPr/>
        </p:nvSpPr>
        <p:spPr>
          <a:xfrm>
            <a:off x="1" y="5704982"/>
            <a:ext cx="3516838" cy="553998"/>
          </a:xfrm>
          <a:prstGeom prst="rect">
            <a:avLst/>
          </a:prstGeom>
          <a:noFill/>
        </p:spPr>
        <p:txBody>
          <a:bodyPr wrap="square" rtlCol="0">
            <a:spAutoFit/>
          </a:bodyPr>
          <a:lstStyle/>
          <a:p>
            <a:pPr algn="ctr"/>
            <a:r>
              <a:rPr lang="en-US" sz="3000" dirty="0" smtClean="0">
                <a:latin typeface="Scandia Medium"/>
              </a:rPr>
              <a:t>Additional Updates</a:t>
            </a:r>
            <a:endParaRPr lang="en-US" sz="3000" dirty="0">
              <a:latin typeface="Scandia Medium"/>
            </a:endParaRPr>
          </a:p>
        </p:txBody>
      </p:sp>
    </p:spTree>
    <p:extLst>
      <p:ext uri="{BB962C8B-B14F-4D97-AF65-F5344CB8AC3E}">
        <p14:creationId xmlns:p14="http://schemas.microsoft.com/office/powerpoint/2010/main" val="10608091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8-08 at 1.36.3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16838" cy="6858001"/>
          </a:xfrm>
          <a:prstGeom prst="rect">
            <a:avLst/>
          </a:prstGeom>
        </p:spPr>
      </p:pic>
      <p:sp>
        <p:nvSpPr>
          <p:cNvPr id="3" name="Content Placeholder 2"/>
          <p:cNvSpPr>
            <a:spLocks noGrp="1"/>
          </p:cNvSpPr>
          <p:nvPr>
            <p:ph idx="1"/>
          </p:nvPr>
        </p:nvSpPr>
        <p:spPr>
          <a:xfrm>
            <a:off x="3703336" y="150446"/>
            <a:ext cx="4983463" cy="6540499"/>
          </a:xfrm>
        </p:spPr>
        <p:txBody>
          <a:bodyPr>
            <a:noAutofit/>
          </a:bodyPr>
          <a:lstStyle/>
          <a:p>
            <a:pPr marL="0" indent="0" algn="ctr">
              <a:buNone/>
            </a:pPr>
            <a:r>
              <a:rPr lang="en-US" sz="2600" b="1" dirty="0" smtClean="0">
                <a:latin typeface="Scandia Medium"/>
              </a:rPr>
              <a:t>Employee Feedback </a:t>
            </a:r>
          </a:p>
          <a:p>
            <a:pPr marL="0" indent="0">
              <a:buNone/>
            </a:pPr>
            <a:endParaRPr lang="en-US" sz="2200" dirty="0">
              <a:solidFill>
                <a:srgbClr val="FF0000"/>
              </a:solidFill>
              <a:latin typeface="Scandia Medium"/>
            </a:endParaRPr>
          </a:p>
        </p:txBody>
      </p:sp>
      <p:pic>
        <p:nvPicPr>
          <p:cNvPr id="5" name="Picture 4" descr="newsec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10" y="2282299"/>
            <a:ext cx="3260626" cy="2288533"/>
          </a:xfrm>
          <a:prstGeom prst="rect">
            <a:avLst/>
          </a:prstGeom>
        </p:spPr>
      </p:pic>
      <p:sp>
        <p:nvSpPr>
          <p:cNvPr id="7" name="TextBox 6"/>
          <p:cNvSpPr txBox="1"/>
          <p:nvPr/>
        </p:nvSpPr>
        <p:spPr>
          <a:xfrm>
            <a:off x="1" y="5653706"/>
            <a:ext cx="3516838" cy="553998"/>
          </a:xfrm>
          <a:prstGeom prst="rect">
            <a:avLst/>
          </a:prstGeom>
          <a:noFill/>
        </p:spPr>
        <p:txBody>
          <a:bodyPr wrap="square" rtlCol="0">
            <a:spAutoFit/>
          </a:bodyPr>
          <a:lstStyle/>
          <a:p>
            <a:pPr algn="ctr"/>
            <a:r>
              <a:rPr lang="en-US" sz="3000" dirty="0" smtClean="0">
                <a:latin typeface="Scandia Medium"/>
              </a:rPr>
              <a:t>Additional Updates</a:t>
            </a:r>
            <a:endParaRPr lang="en-US" sz="3000" dirty="0">
              <a:latin typeface="Scandia Medium"/>
            </a:endParaRPr>
          </a:p>
        </p:txBody>
      </p:sp>
      <p:pic>
        <p:nvPicPr>
          <p:cNvPr id="6" name="Picture 5"/>
          <p:cNvPicPr>
            <a:picLocks noChangeAspect="1"/>
          </p:cNvPicPr>
          <p:nvPr/>
        </p:nvPicPr>
        <p:blipFill>
          <a:blip r:embed="rId4"/>
          <a:stretch>
            <a:fillRect/>
          </a:stretch>
        </p:blipFill>
        <p:spPr>
          <a:xfrm>
            <a:off x="4872175" y="2307407"/>
            <a:ext cx="3143730" cy="3539891"/>
          </a:xfrm>
          <a:prstGeom prst="rect">
            <a:avLst/>
          </a:prstGeom>
          <a:ln>
            <a:solidFill>
              <a:schemeClr val="tx1"/>
            </a:solidFill>
          </a:ln>
        </p:spPr>
      </p:pic>
      <p:sp>
        <p:nvSpPr>
          <p:cNvPr id="2" name="Rectangle 1"/>
          <p:cNvSpPr/>
          <p:nvPr/>
        </p:nvSpPr>
        <p:spPr>
          <a:xfrm>
            <a:off x="4745178" y="1371611"/>
            <a:ext cx="3397725" cy="461665"/>
          </a:xfrm>
          <a:prstGeom prst="rect">
            <a:avLst/>
          </a:prstGeom>
        </p:spPr>
        <p:txBody>
          <a:bodyPr wrap="none">
            <a:spAutoFit/>
          </a:bodyPr>
          <a:lstStyle/>
          <a:p>
            <a:r>
              <a:rPr lang="en-US" sz="2400" u="sng" dirty="0">
                <a:latin typeface="Scandia Medium"/>
                <a:ea typeface="Calibri" panose="020F0502020204030204" pitchFamily="34" charset="0"/>
                <a:cs typeface="Times New Roman" panose="02020603050405020304" pitchFamily="18" charset="0"/>
                <a:hlinkClick r:id="rId5"/>
              </a:rPr>
              <a:t>https://</a:t>
            </a:r>
            <a:r>
              <a:rPr lang="en-US" sz="2400" u="sng" dirty="0" smtClean="0">
                <a:latin typeface="Scandia Medium"/>
                <a:ea typeface="Calibri" panose="020F0502020204030204" pitchFamily="34" charset="0"/>
                <a:cs typeface="Times New Roman" panose="02020603050405020304" pitchFamily="18" charset="0"/>
                <a:hlinkClick r:id="rId5"/>
              </a:rPr>
              <a:t>ansr.me/SCETV</a:t>
            </a:r>
            <a:r>
              <a:rPr lang="en-US" sz="2400" dirty="0" smtClean="0">
                <a:latin typeface="Scandia Medium"/>
                <a:ea typeface="Calibri" panose="020F0502020204030204" pitchFamily="34" charset="0"/>
                <a:cs typeface="Times New Roman" panose="02020603050405020304" pitchFamily="18" charset="0"/>
              </a:rPr>
              <a:t> </a:t>
            </a:r>
            <a:endParaRPr lang="en-US" sz="2400" dirty="0">
              <a:latin typeface="Scandia Medium"/>
            </a:endParaRPr>
          </a:p>
        </p:txBody>
      </p:sp>
    </p:spTree>
    <p:extLst>
      <p:ext uri="{BB962C8B-B14F-4D97-AF65-F5344CB8AC3E}">
        <p14:creationId xmlns:p14="http://schemas.microsoft.com/office/powerpoint/2010/main" val="14192349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3988</TotalTime>
  <Words>2627</Words>
  <Application>Microsoft Office PowerPoint</Application>
  <PresentationFormat>On-screen Show (4:3)</PresentationFormat>
  <Paragraphs>396</Paragraphs>
  <Slides>48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48</vt:i4>
      </vt:variant>
    </vt:vector>
  </HeadingPairs>
  <TitlesOfParts>
    <vt:vector size="54" baseType="lpstr">
      <vt:lpstr>Arial</vt:lpstr>
      <vt:lpstr>Calibri</vt:lpstr>
      <vt:lpstr>Scandia Medium</vt:lpstr>
      <vt:lpstr>Scandia Regular</vt:lpstr>
      <vt:lpstr>Times New Roman</vt:lpstr>
      <vt:lpstr>Office Theme</vt:lpstr>
      <vt:lpstr>PowerPoint Presentation</vt:lpstr>
      <vt:lpstr>Mission and Vision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Goal One | Performance Measures and Outcomes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Goal Two | Performance Measures and Outcomes</vt:lpstr>
      <vt:lpstr>PowerPoint Presentation</vt:lpstr>
      <vt:lpstr> </vt:lpstr>
      <vt:lpstr>PowerPoint Presentation</vt:lpstr>
      <vt:lpstr>PowerPoint Presentation</vt:lpstr>
      <vt:lpstr>PowerPoint Presentation</vt:lpstr>
      <vt:lpstr>PowerPoint Presentation</vt:lpstr>
      <vt:lpstr>PowerPoint Presentation</vt:lpstr>
      <vt:lpstr>Goal Three | Performance Measures and Outcomes</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Goal Four | Performance Measures and Outcomes</vt:lpstr>
      <vt:lpstr>PowerPoint Presentation</vt:lpstr>
      <vt:lpstr>PowerPoint Presentation</vt:lpstr>
      <vt:lpstr>PowerPoint Presentation</vt:lpstr>
      <vt:lpstr> </vt:lpstr>
    </vt:vector>
  </TitlesOfParts>
  <Company>ETV</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Kaitlyn  Park</dc:creator>
  <cp:lastModifiedBy>Carmen McCutcheon</cp:lastModifiedBy>
  <cp:revision>332</cp:revision>
  <cp:lastPrinted>2018-08-23T15:13:42Z</cp:lastPrinted>
  <dcterms:created xsi:type="dcterms:W3CDTF">2018-08-09T14:33:02Z</dcterms:created>
  <dcterms:modified xsi:type="dcterms:W3CDTF">2018-09-05T15:20:40Z</dcterms:modified>
</cp:coreProperties>
</file>